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rpaiana Tursunaliev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02T04:24:11.768">
    <p:pos x="551" y="782"/>
    <p:text>lets do 6</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1-02T04:30:33.366">
    <p:pos x="604" y="609"/>
    <p:text>maybe? the user will be prompted to a small window that will have resume game, settings, back to lobby options?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ff39b1bc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ff39b1bc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53dc40f6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953dc40f6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ffa714cc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ffa714cc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919986ade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919986ade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19986ade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19986ade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19986ad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19986ad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ff39b1b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ff39b1b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19986ade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19986ade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19986ad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19986ad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1d7a209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1d7a209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ff39b1bc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ff39b1bc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20" Type="http://schemas.openxmlformats.org/officeDocument/2006/relationships/image" Target="../media/image8.png"/><Relationship Id="rId11" Type="http://schemas.openxmlformats.org/officeDocument/2006/relationships/image" Target="../media/image1.png"/><Relationship Id="rId10" Type="http://schemas.openxmlformats.org/officeDocument/2006/relationships/image" Target="../media/image19.png"/><Relationship Id="rId21" Type="http://schemas.openxmlformats.org/officeDocument/2006/relationships/image" Target="../media/image11.png"/><Relationship Id="rId13" Type="http://schemas.openxmlformats.org/officeDocument/2006/relationships/image" Target="../media/image4.png"/><Relationship Id="rId12"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 Id="rId15" Type="http://schemas.openxmlformats.org/officeDocument/2006/relationships/image" Target="../media/image13.png"/><Relationship Id="rId14" Type="http://schemas.openxmlformats.org/officeDocument/2006/relationships/image" Target="../media/image9.png"/><Relationship Id="rId17" Type="http://schemas.openxmlformats.org/officeDocument/2006/relationships/image" Target="../media/image12.png"/><Relationship Id="rId16" Type="http://schemas.openxmlformats.org/officeDocument/2006/relationships/image" Target="../media/image10.png"/><Relationship Id="rId5" Type="http://schemas.openxmlformats.org/officeDocument/2006/relationships/image" Target="../media/image6.png"/><Relationship Id="rId19" Type="http://schemas.openxmlformats.org/officeDocument/2006/relationships/image" Target="../media/image16.png"/><Relationship Id="rId6" Type="http://schemas.openxmlformats.org/officeDocument/2006/relationships/image" Target="../media/image7.png"/><Relationship Id="rId18"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24"/>
            <a:ext cx="9144000" cy="5143524"/>
          </a:xfrm>
          <a:prstGeom prst="rect">
            <a:avLst/>
          </a:prstGeom>
          <a:noFill/>
          <a:ln>
            <a:noFill/>
          </a:ln>
        </p:spPr>
      </p:pic>
      <p:sp>
        <p:nvSpPr>
          <p:cNvPr id="55" name="Google Shape;55;p13"/>
          <p:cNvSpPr txBox="1"/>
          <p:nvPr>
            <p:ph type="ctrTitle"/>
          </p:nvPr>
        </p:nvSpPr>
        <p:spPr>
          <a:xfrm>
            <a:off x="2326800" y="1782025"/>
            <a:ext cx="4642800" cy="1485300"/>
          </a:xfrm>
          <a:prstGeom prst="rect">
            <a:avLst/>
          </a:prstGeom>
          <a:solidFill>
            <a:schemeClr val="dk1"/>
          </a:solidFill>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lt1"/>
                </a:solidFill>
                <a:highlight>
                  <a:schemeClr val="dk1"/>
                </a:highlight>
              </a:rPr>
              <a:t>Term Project Game: </a:t>
            </a:r>
            <a:endParaRPr sz="3700">
              <a:solidFill>
                <a:schemeClr val="lt1"/>
              </a:solidFill>
              <a:highlight>
                <a:schemeClr val="dk1"/>
              </a:highlight>
            </a:endParaRPr>
          </a:p>
          <a:p>
            <a:pPr indent="0" lvl="0" marL="0" rtl="0" algn="ctr">
              <a:spcBef>
                <a:spcPts val="0"/>
              </a:spcBef>
              <a:spcAft>
                <a:spcPts val="0"/>
              </a:spcAft>
              <a:buNone/>
            </a:pPr>
            <a:r>
              <a:rPr lang="en">
                <a:solidFill>
                  <a:schemeClr val="lt1"/>
                </a:solidFill>
                <a:highlight>
                  <a:schemeClr val="dk1"/>
                </a:highlight>
              </a:rPr>
              <a:t>Texas Hold’em</a:t>
            </a:r>
            <a:endParaRPr>
              <a:solidFill>
                <a:schemeClr val="lt1"/>
              </a:solidFill>
              <a:highlight>
                <a:schemeClr val="dk1"/>
              </a:highlight>
            </a:endParaRPr>
          </a:p>
        </p:txBody>
      </p:sp>
      <p:sp>
        <p:nvSpPr>
          <p:cNvPr id="56" name="Google Shape;56;p13"/>
          <p:cNvSpPr txBox="1"/>
          <p:nvPr>
            <p:ph idx="1" type="subTitle"/>
          </p:nvPr>
        </p:nvSpPr>
        <p:spPr>
          <a:xfrm>
            <a:off x="7035175" y="3479150"/>
            <a:ext cx="1995900" cy="13185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highlight>
                  <a:schemeClr val="dk1"/>
                </a:highlight>
              </a:rPr>
              <a:t>Group members:</a:t>
            </a:r>
            <a:endParaRPr sz="1800">
              <a:solidFill>
                <a:schemeClr val="lt1"/>
              </a:solidFill>
              <a:highlight>
                <a:schemeClr val="dk1"/>
              </a:highlight>
            </a:endParaRPr>
          </a:p>
          <a:p>
            <a:pPr indent="0" lvl="0" marL="0" rtl="0" algn="ctr">
              <a:spcBef>
                <a:spcPts val="0"/>
              </a:spcBef>
              <a:spcAft>
                <a:spcPts val="0"/>
              </a:spcAft>
              <a:buNone/>
            </a:pPr>
            <a:r>
              <a:t/>
            </a:r>
            <a:endParaRPr sz="700">
              <a:solidFill>
                <a:schemeClr val="lt1"/>
              </a:solidFill>
              <a:highlight>
                <a:schemeClr val="dk1"/>
              </a:highlight>
            </a:endParaRPr>
          </a:p>
          <a:p>
            <a:pPr indent="0" lvl="0" marL="0" rtl="0" algn="ctr">
              <a:spcBef>
                <a:spcPts val="0"/>
              </a:spcBef>
              <a:spcAft>
                <a:spcPts val="0"/>
              </a:spcAft>
              <a:buNone/>
            </a:pPr>
            <a:r>
              <a:rPr lang="en" sz="1200">
                <a:solidFill>
                  <a:schemeClr val="lt1"/>
                </a:solidFill>
                <a:highlight>
                  <a:schemeClr val="dk1"/>
                </a:highlight>
              </a:rPr>
              <a:t>Justin Su</a:t>
            </a:r>
            <a:endParaRPr sz="1200">
              <a:solidFill>
                <a:schemeClr val="lt1"/>
              </a:solidFill>
              <a:highlight>
                <a:schemeClr val="dk1"/>
              </a:highlight>
            </a:endParaRPr>
          </a:p>
          <a:p>
            <a:pPr indent="0" lvl="0" marL="0" rtl="0" algn="ctr">
              <a:spcBef>
                <a:spcPts val="0"/>
              </a:spcBef>
              <a:spcAft>
                <a:spcPts val="0"/>
              </a:spcAft>
              <a:buNone/>
            </a:pPr>
            <a:r>
              <a:rPr lang="en" sz="1200">
                <a:solidFill>
                  <a:schemeClr val="lt1"/>
                </a:solidFill>
                <a:highlight>
                  <a:schemeClr val="dk1"/>
                </a:highlight>
              </a:rPr>
              <a:t>Arpaiana Tursunalieva</a:t>
            </a:r>
            <a:endParaRPr sz="1200">
              <a:solidFill>
                <a:schemeClr val="lt1"/>
              </a:solidFill>
              <a:highlight>
                <a:schemeClr val="dk1"/>
              </a:highlight>
            </a:endParaRPr>
          </a:p>
          <a:p>
            <a:pPr indent="0" lvl="0" marL="0" rtl="0" algn="ctr">
              <a:spcBef>
                <a:spcPts val="0"/>
              </a:spcBef>
              <a:spcAft>
                <a:spcPts val="0"/>
              </a:spcAft>
              <a:buNone/>
            </a:pPr>
            <a:r>
              <a:rPr lang="en" sz="1200">
                <a:solidFill>
                  <a:schemeClr val="lt1"/>
                </a:solidFill>
                <a:highlight>
                  <a:schemeClr val="dk1"/>
                </a:highlight>
              </a:rPr>
              <a:t>Victor Uong</a:t>
            </a:r>
            <a:endParaRPr sz="1200">
              <a:solidFill>
                <a:schemeClr val="lt1"/>
              </a:solidFill>
              <a:highlight>
                <a:schemeClr val="dk1"/>
              </a:highlight>
            </a:endParaRPr>
          </a:p>
          <a:p>
            <a:pPr indent="0" lvl="0" marL="0" rtl="0" algn="ctr">
              <a:spcBef>
                <a:spcPts val="0"/>
              </a:spcBef>
              <a:spcAft>
                <a:spcPts val="0"/>
              </a:spcAft>
              <a:buNone/>
            </a:pPr>
            <a:r>
              <a:rPr lang="en" sz="1200">
                <a:solidFill>
                  <a:schemeClr val="lt1"/>
                </a:solidFill>
                <a:highlight>
                  <a:schemeClr val="dk1"/>
                </a:highlight>
              </a:rPr>
              <a:t>Kayla Young</a:t>
            </a:r>
            <a:endParaRPr sz="1900">
              <a:solidFill>
                <a:schemeClr val="lt1"/>
              </a:solidFill>
              <a:highlight>
                <a:schemeClr val="dk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22"/>
          <p:cNvPicPr preferRelativeResize="0"/>
          <p:nvPr/>
        </p:nvPicPr>
        <p:blipFill rotWithShape="1">
          <a:blip r:embed="rId3">
            <a:alphaModFix/>
          </a:blip>
          <a:srcRect b="7241" l="0" r="0" t="8363"/>
          <a:stretch/>
        </p:blipFill>
        <p:spPr>
          <a:xfrm>
            <a:off x="0" y="0"/>
            <a:ext cx="9144003" cy="5143501"/>
          </a:xfrm>
          <a:prstGeom prst="rect">
            <a:avLst/>
          </a:prstGeom>
          <a:noFill/>
          <a:ln>
            <a:noFill/>
          </a:ln>
        </p:spPr>
      </p:pic>
      <p:sp>
        <p:nvSpPr>
          <p:cNvPr id="317" name="Google Shape;317;p22"/>
          <p:cNvSpPr txBox="1"/>
          <p:nvPr>
            <p:ph type="title"/>
          </p:nvPr>
        </p:nvSpPr>
        <p:spPr>
          <a:xfrm>
            <a:off x="120250" y="19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Game Features</a:t>
            </a:r>
            <a:endParaRPr>
              <a:solidFill>
                <a:schemeClr val="lt1"/>
              </a:solidFill>
              <a:highlight>
                <a:schemeClr val="dk1"/>
              </a:highlight>
            </a:endParaRPr>
          </a:p>
        </p:txBody>
      </p:sp>
      <p:sp>
        <p:nvSpPr>
          <p:cNvPr id="318" name="Google Shape;318;p22"/>
          <p:cNvSpPr/>
          <p:nvPr/>
        </p:nvSpPr>
        <p:spPr>
          <a:xfrm>
            <a:off x="875400" y="937475"/>
            <a:ext cx="7621500" cy="35124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t>Game Settings</a:t>
            </a:r>
            <a:r>
              <a:rPr b="1" lang="en" sz="1300"/>
              <a:t>:</a:t>
            </a:r>
            <a:endParaRPr sz="1300"/>
          </a:p>
          <a:p>
            <a:pPr indent="-311150" lvl="0" marL="457200" rtl="0" algn="l">
              <a:lnSpc>
                <a:spcPct val="150000"/>
              </a:lnSpc>
              <a:spcBef>
                <a:spcPts val="0"/>
              </a:spcBef>
              <a:spcAft>
                <a:spcPts val="0"/>
              </a:spcAft>
              <a:buSzPts val="1300"/>
              <a:buChar char="●"/>
            </a:pPr>
            <a:r>
              <a:rPr lang="en" sz="1300"/>
              <a:t>Implement logic that allows player to customize their avatars and in game names</a:t>
            </a:r>
            <a:endParaRPr sz="1300"/>
          </a:p>
          <a:p>
            <a:pPr indent="-311150" lvl="0" marL="457200" rtl="0" algn="l">
              <a:lnSpc>
                <a:spcPct val="150000"/>
              </a:lnSpc>
              <a:spcBef>
                <a:spcPts val="0"/>
              </a:spcBef>
              <a:spcAft>
                <a:spcPts val="0"/>
              </a:spcAft>
              <a:buSzPts val="1300"/>
              <a:buChar char="●"/>
            </a:pPr>
            <a:r>
              <a:rPr lang="en" sz="1300"/>
              <a:t>Implement feature that lets player customize their cards and change background pic</a:t>
            </a:r>
            <a:endParaRPr sz="1300"/>
          </a:p>
          <a:p>
            <a:pPr indent="-311150" lvl="0" marL="457200" rtl="0" algn="l">
              <a:lnSpc>
                <a:spcPct val="150000"/>
              </a:lnSpc>
              <a:spcBef>
                <a:spcPts val="0"/>
              </a:spcBef>
              <a:spcAft>
                <a:spcPts val="0"/>
              </a:spcAft>
              <a:buSzPts val="1300"/>
              <a:buChar char="●"/>
            </a:pPr>
            <a:r>
              <a:rPr lang="en" sz="1300"/>
              <a:t>User should be able to create and login to the account</a:t>
            </a:r>
            <a:endParaRPr sz="1300"/>
          </a:p>
          <a:p>
            <a:pPr indent="0" lvl="0" marL="0" rtl="0" algn="l">
              <a:lnSpc>
                <a:spcPct val="150000"/>
              </a:lnSpc>
              <a:spcBef>
                <a:spcPts val="0"/>
              </a:spcBef>
              <a:spcAft>
                <a:spcPts val="0"/>
              </a:spcAft>
              <a:buNone/>
            </a:pPr>
            <a:r>
              <a:rPr b="1" lang="en" sz="1300">
                <a:solidFill>
                  <a:schemeClr val="dk1"/>
                </a:solidFill>
              </a:rPr>
              <a:t>Save:</a:t>
            </a:r>
            <a:endParaRPr b="1"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Implement a feature that saves the current status of the game after each player inputs an action</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Implement a feature that loads the current status of the game when a player leaves and re-joins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Implement a feature where if a user re-joins a game, must wait until the round is finished</a:t>
            </a:r>
            <a:endParaRPr sz="1300">
              <a:solidFill>
                <a:schemeClr val="dk1"/>
              </a:solidFill>
            </a:endParaRPr>
          </a:p>
          <a:p>
            <a:pPr indent="0" lvl="0" marL="0" rtl="0" algn="l">
              <a:lnSpc>
                <a:spcPct val="150000"/>
              </a:lnSpc>
              <a:spcBef>
                <a:spcPts val="0"/>
              </a:spcBef>
              <a:spcAft>
                <a:spcPts val="0"/>
              </a:spcAft>
              <a:buNone/>
            </a:pPr>
            <a:r>
              <a:rPr b="1" lang="en" sz="1300">
                <a:solidFill>
                  <a:schemeClr val="dk1"/>
                </a:solidFill>
              </a:rPr>
              <a:t>Chat:</a:t>
            </a:r>
            <a:endParaRPr b="1"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Player should be able to chat with other players during the game</a:t>
            </a:r>
            <a:endParaRPr sz="1300">
              <a:solidFill>
                <a:schemeClr val="dk1"/>
              </a:solidFill>
            </a:endParaRPr>
          </a:p>
          <a:p>
            <a:pPr indent="0" lvl="0" marL="0" rtl="0" algn="l">
              <a:lnSpc>
                <a:spcPct val="150000"/>
              </a:lnSpc>
              <a:spcBef>
                <a:spcPts val="0"/>
              </a:spcBef>
              <a:spcAft>
                <a:spcPts val="0"/>
              </a:spcAft>
              <a:buNone/>
            </a:pPr>
            <a:r>
              <a:t/>
            </a:r>
            <a:endParaRPr sz="1300"/>
          </a:p>
          <a:p>
            <a:pPr indent="0" lvl="0" marL="0" rtl="0" algn="l">
              <a:lnSpc>
                <a:spcPct val="150000"/>
              </a:lnSpc>
              <a:spcBef>
                <a:spcPts val="0"/>
              </a:spcBef>
              <a:spcAft>
                <a:spcPts val="0"/>
              </a:spcAft>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23"/>
          <p:cNvPicPr preferRelativeResize="0"/>
          <p:nvPr/>
        </p:nvPicPr>
        <p:blipFill rotWithShape="1">
          <a:blip r:embed="rId3">
            <a:alphaModFix/>
          </a:blip>
          <a:srcRect b="7241" l="0" r="0" t="8363"/>
          <a:stretch/>
        </p:blipFill>
        <p:spPr>
          <a:xfrm>
            <a:off x="0" y="0"/>
            <a:ext cx="9144003" cy="5143501"/>
          </a:xfrm>
          <a:prstGeom prst="rect">
            <a:avLst/>
          </a:prstGeom>
          <a:noFill/>
          <a:ln>
            <a:noFill/>
          </a:ln>
        </p:spPr>
      </p:pic>
      <p:sp>
        <p:nvSpPr>
          <p:cNvPr id="324" name="Google Shape;324;p23"/>
          <p:cNvSpPr txBox="1"/>
          <p:nvPr>
            <p:ph type="title"/>
          </p:nvPr>
        </p:nvSpPr>
        <p:spPr>
          <a:xfrm>
            <a:off x="1593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Match End</a:t>
            </a:r>
            <a:endParaRPr>
              <a:solidFill>
                <a:schemeClr val="lt1"/>
              </a:solidFill>
              <a:highlight>
                <a:schemeClr val="dk1"/>
              </a:highlight>
            </a:endParaRPr>
          </a:p>
        </p:txBody>
      </p:sp>
      <p:sp>
        <p:nvSpPr>
          <p:cNvPr id="325" name="Google Shape;325;p23"/>
          <p:cNvSpPr/>
          <p:nvPr/>
        </p:nvSpPr>
        <p:spPr>
          <a:xfrm>
            <a:off x="875400" y="899050"/>
            <a:ext cx="7393200" cy="39294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23"/>
          <p:cNvSpPr/>
          <p:nvPr/>
        </p:nvSpPr>
        <p:spPr>
          <a:xfrm>
            <a:off x="7526900" y="966925"/>
            <a:ext cx="6156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Log out</a:t>
            </a:r>
            <a:endParaRPr sz="900"/>
          </a:p>
        </p:txBody>
      </p:sp>
      <p:sp>
        <p:nvSpPr>
          <p:cNvPr id="327" name="Google Shape;327;p23"/>
          <p:cNvSpPr/>
          <p:nvPr/>
        </p:nvSpPr>
        <p:spPr>
          <a:xfrm>
            <a:off x="973700" y="966925"/>
            <a:ext cx="6156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Lobby</a:t>
            </a:r>
            <a:endParaRPr sz="900"/>
          </a:p>
        </p:txBody>
      </p:sp>
      <p:grpSp>
        <p:nvGrpSpPr>
          <p:cNvPr id="328" name="Google Shape;328;p23"/>
          <p:cNvGrpSpPr/>
          <p:nvPr/>
        </p:nvGrpSpPr>
        <p:grpSpPr>
          <a:xfrm>
            <a:off x="1388575" y="1803825"/>
            <a:ext cx="924900" cy="1132500"/>
            <a:chOff x="1921975" y="1803825"/>
            <a:chExt cx="924900" cy="1132500"/>
          </a:xfrm>
        </p:grpSpPr>
        <p:sp>
          <p:nvSpPr>
            <p:cNvPr id="329" name="Google Shape;329;p23"/>
            <p:cNvSpPr/>
            <p:nvPr/>
          </p:nvSpPr>
          <p:spPr>
            <a:xfrm>
              <a:off x="1921975" y="1803825"/>
              <a:ext cx="924900" cy="1132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23"/>
            <p:cNvSpPr/>
            <p:nvPr/>
          </p:nvSpPr>
          <p:spPr>
            <a:xfrm>
              <a:off x="2098075" y="2083725"/>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1" name="Google Shape;331;p23"/>
            <p:cNvPicPr preferRelativeResize="0"/>
            <p:nvPr/>
          </p:nvPicPr>
          <p:blipFill>
            <a:blip r:embed="rId4">
              <a:alphaModFix/>
            </a:blip>
            <a:stretch>
              <a:fillRect/>
            </a:stretch>
          </p:blipFill>
          <p:spPr>
            <a:xfrm>
              <a:off x="2198275" y="2183925"/>
              <a:ext cx="372300" cy="372300"/>
            </a:xfrm>
            <a:prstGeom prst="ellipse">
              <a:avLst/>
            </a:prstGeom>
            <a:noFill/>
            <a:ln>
              <a:noFill/>
            </a:ln>
            <a:effectLst>
              <a:outerShdw blurRad="57150" rotWithShape="0" algn="bl" dir="5400000" dist="19050">
                <a:schemeClr val="lt1">
                  <a:alpha val="50000"/>
                </a:schemeClr>
              </a:outerShdw>
              <a:reflection blurRad="0" dir="5400000" dist="38100" endA="0" endPos="30000" fadeDir="5400012" kx="0" rotWithShape="0" algn="bl" stPos="0" sy="-100000" ky="0"/>
            </a:effectLst>
          </p:spPr>
        </p:pic>
      </p:grpSp>
      <p:grpSp>
        <p:nvGrpSpPr>
          <p:cNvPr id="332" name="Google Shape;332;p23"/>
          <p:cNvGrpSpPr/>
          <p:nvPr/>
        </p:nvGrpSpPr>
        <p:grpSpPr>
          <a:xfrm>
            <a:off x="2447174" y="1803825"/>
            <a:ext cx="924900" cy="1132500"/>
            <a:chOff x="3151225" y="1803825"/>
            <a:chExt cx="924900" cy="1132500"/>
          </a:xfrm>
        </p:grpSpPr>
        <p:sp>
          <p:nvSpPr>
            <p:cNvPr id="333" name="Google Shape;333;p23"/>
            <p:cNvSpPr/>
            <p:nvPr/>
          </p:nvSpPr>
          <p:spPr>
            <a:xfrm>
              <a:off x="3151225" y="1803825"/>
              <a:ext cx="924900" cy="1132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23"/>
            <p:cNvSpPr/>
            <p:nvPr/>
          </p:nvSpPr>
          <p:spPr>
            <a:xfrm>
              <a:off x="3327325" y="2083725"/>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35" name="Google Shape;335;p23"/>
          <p:cNvGrpSpPr/>
          <p:nvPr/>
        </p:nvGrpSpPr>
        <p:grpSpPr>
          <a:xfrm>
            <a:off x="3513974" y="1803825"/>
            <a:ext cx="924900" cy="1132500"/>
            <a:chOff x="3151225" y="1803825"/>
            <a:chExt cx="924900" cy="1132500"/>
          </a:xfrm>
        </p:grpSpPr>
        <p:sp>
          <p:nvSpPr>
            <p:cNvPr id="336" name="Google Shape;336;p23"/>
            <p:cNvSpPr/>
            <p:nvPr/>
          </p:nvSpPr>
          <p:spPr>
            <a:xfrm>
              <a:off x="3151225" y="1803825"/>
              <a:ext cx="924900" cy="1132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p23"/>
            <p:cNvSpPr/>
            <p:nvPr/>
          </p:nvSpPr>
          <p:spPr>
            <a:xfrm>
              <a:off x="3327325" y="2083725"/>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38" name="Google Shape;338;p23"/>
          <p:cNvGrpSpPr/>
          <p:nvPr/>
        </p:nvGrpSpPr>
        <p:grpSpPr>
          <a:xfrm>
            <a:off x="4580774" y="1803825"/>
            <a:ext cx="924900" cy="1132500"/>
            <a:chOff x="3151225" y="1803825"/>
            <a:chExt cx="924900" cy="1132500"/>
          </a:xfrm>
        </p:grpSpPr>
        <p:sp>
          <p:nvSpPr>
            <p:cNvPr id="339" name="Google Shape;339;p23"/>
            <p:cNvSpPr/>
            <p:nvPr/>
          </p:nvSpPr>
          <p:spPr>
            <a:xfrm>
              <a:off x="3151225" y="1803825"/>
              <a:ext cx="924900" cy="1132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23"/>
            <p:cNvSpPr/>
            <p:nvPr/>
          </p:nvSpPr>
          <p:spPr>
            <a:xfrm>
              <a:off x="3327325" y="2083725"/>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41" name="Google Shape;341;p23"/>
          <p:cNvGrpSpPr/>
          <p:nvPr/>
        </p:nvGrpSpPr>
        <p:grpSpPr>
          <a:xfrm>
            <a:off x="5647574" y="1803825"/>
            <a:ext cx="924900" cy="1132500"/>
            <a:chOff x="3151225" y="1803825"/>
            <a:chExt cx="924900" cy="1132500"/>
          </a:xfrm>
        </p:grpSpPr>
        <p:sp>
          <p:nvSpPr>
            <p:cNvPr id="342" name="Google Shape;342;p23"/>
            <p:cNvSpPr/>
            <p:nvPr/>
          </p:nvSpPr>
          <p:spPr>
            <a:xfrm>
              <a:off x="3151225" y="1803825"/>
              <a:ext cx="924900" cy="1132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23"/>
            <p:cNvSpPr/>
            <p:nvPr/>
          </p:nvSpPr>
          <p:spPr>
            <a:xfrm>
              <a:off x="3327325" y="2083725"/>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44" name="Google Shape;344;p23"/>
          <p:cNvSpPr/>
          <p:nvPr/>
        </p:nvSpPr>
        <p:spPr>
          <a:xfrm>
            <a:off x="6714374" y="1803825"/>
            <a:ext cx="924900" cy="1132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3"/>
          <p:cNvSpPr/>
          <p:nvPr/>
        </p:nvSpPr>
        <p:spPr>
          <a:xfrm>
            <a:off x="6890474" y="2083725"/>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6" name="Google Shape;346;p23"/>
          <p:cNvPicPr preferRelativeResize="0"/>
          <p:nvPr/>
        </p:nvPicPr>
        <p:blipFill>
          <a:blip r:embed="rId5">
            <a:alphaModFix/>
          </a:blip>
          <a:stretch>
            <a:fillRect/>
          </a:stretch>
        </p:blipFill>
        <p:spPr>
          <a:xfrm>
            <a:off x="2718875" y="2182050"/>
            <a:ext cx="389700" cy="389700"/>
          </a:xfrm>
          <a:prstGeom prst="ellipse">
            <a:avLst/>
          </a:prstGeom>
          <a:noFill/>
          <a:ln>
            <a:noFill/>
          </a:ln>
        </p:spPr>
      </p:pic>
      <p:pic>
        <p:nvPicPr>
          <p:cNvPr id="347" name="Google Shape;347;p23"/>
          <p:cNvPicPr preferRelativeResize="0"/>
          <p:nvPr/>
        </p:nvPicPr>
        <p:blipFill>
          <a:blip r:embed="rId6">
            <a:alphaModFix/>
          </a:blip>
          <a:stretch>
            <a:fillRect/>
          </a:stretch>
        </p:blipFill>
        <p:spPr>
          <a:xfrm>
            <a:off x="3790275" y="2190750"/>
            <a:ext cx="372300" cy="372300"/>
          </a:xfrm>
          <a:prstGeom prst="ellipse">
            <a:avLst/>
          </a:prstGeom>
          <a:noFill/>
          <a:ln>
            <a:noFill/>
          </a:ln>
        </p:spPr>
      </p:pic>
      <p:pic>
        <p:nvPicPr>
          <p:cNvPr id="348" name="Google Shape;348;p23"/>
          <p:cNvPicPr preferRelativeResize="0"/>
          <p:nvPr/>
        </p:nvPicPr>
        <p:blipFill>
          <a:blip r:embed="rId7">
            <a:alphaModFix/>
          </a:blip>
          <a:stretch>
            <a:fillRect/>
          </a:stretch>
        </p:blipFill>
        <p:spPr>
          <a:xfrm>
            <a:off x="4857075" y="2190750"/>
            <a:ext cx="372300" cy="372300"/>
          </a:xfrm>
          <a:prstGeom prst="ellipse">
            <a:avLst/>
          </a:prstGeom>
          <a:noFill/>
          <a:ln>
            <a:noFill/>
          </a:ln>
        </p:spPr>
      </p:pic>
      <p:pic>
        <p:nvPicPr>
          <p:cNvPr id="349" name="Google Shape;349;p23"/>
          <p:cNvPicPr preferRelativeResize="0"/>
          <p:nvPr/>
        </p:nvPicPr>
        <p:blipFill>
          <a:blip r:embed="rId8">
            <a:alphaModFix/>
          </a:blip>
          <a:stretch>
            <a:fillRect/>
          </a:stretch>
        </p:blipFill>
        <p:spPr>
          <a:xfrm>
            <a:off x="5915175" y="2175225"/>
            <a:ext cx="389700" cy="389700"/>
          </a:xfrm>
          <a:prstGeom prst="ellipse">
            <a:avLst/>
          </a:prstGeom>
          <a:noFill/>
          <a:ln>
            <a:noFill/>
          </a:ln>
        </p:spPr>
      </p:pic>
      <p:pic>
        <p:nvPicPr>
          <p:cNvPr id="350" name="Google Shape;350;p23"/>
          <p:cNvPicPr preferRelativeResize="0"/>
          <p:nvPr/>
        </p:nvPicPr>
        <p:blipFill>
          <a:blip r:embed="rId9">
            <a:alphaModFix/>
          </a:blip>
          <a:stretch>
            <a:fillRect/>
          </a:stretch>
        </p:blipFill>
        <p:spPr>
          <a:xfrm>
            <a:off x="6990675" y="2175213"/>
            <a:ext cx="389700" cy="389700"/>
          </a:xfrm>
          <a:prstGeom prst="ellipse">
            <a:avLst/>
          </a:prstGeom>
          <a:noFill/>
          <a:ln>
            <a:noFill/>
          </a:ln>
        </p:spPr>
      </p:pic>
      <p:sp>
        <p:nvSpPr>
          <p:cNvPr id="351" name="Google Shape;351;p23"/>
          <p:cNvSpPr txBox="1"/>
          <p:nvPr/>
        </p:nvSpPr>
        <p:spPr>
          <a:xfrm>
            <a:off x="1362775" y="3400875"/>
            <a:ext cx="9765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Player1</a:t>
            </a:r>
            <a:endParaRPr/>
          </a:p>
        </p:txBody>
      </p:sp>
      <p:sp>
        <p:nvSpPr>
          <p:cNvPr id="352" name="Google Shape;352;p23"/>
          <p:cNvSpPr txBox="1"/>
          <p:nvPr/>
        </p:nvSpPr>
        <p:spPr>
          <a:xfrm>
            <a:off x="1362775" y="3051375"/>
            <a:ext cx="9765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Winner!</a:t>
            </a:r>
            <a:endParaRPr/>
          </a:p>
        </p:txBody>
      </p:sp>
      <p:sp>
        <p:nvSpPr>
          <p:cNvPr id="353" name="Google Shape;353;p23"/>
          <p:cNvSpPr txBox="1"/>
          <p:nvPr/>
        </p:nvSpPr>
        <p:spPr>
          <a:xfrm>
            <a:off x="2447175" y="3151750"/>
            <a:ext cx="9765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Player2</a:t>
            </a:r>
            <a:endParaRPr/>
          </a:p>
        </p:txBody>
      </p:sp>
      <p:sp>
        <p:nvSpPr>
          <p:cNvPr id="354" name="Google Shape;354;p23"/>
          <p:cNvSpPr txBox="1"/>
          <p:nvPr/>
        </p:nvSpPr>
        <p:spPr>
          <a:xfrm>
            <a:off x="3531575" y="3151750"/>
            <a:ext cx="9765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Player3</a:t>
            </a:r>
            <a:endParaRPr/>
          </a:p>
        </p:txBody>
      </p:sp>
      <p:sp>
        <p:nvSpPr>
          <p:cNvPr id="355" name="Google Shape;355;p23"/>
          <p:cNvSpPr txBox="1"/>
          <p:nvPr/>
        </p:nvSpPr>
        <p:spPr>
          <a:xfrm>
            <a:off x="4576675" y="3151750"/>
            <a:ext cx="9765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Player4</a:t>
            </a:r>
            <a:endParaRPr/>
          </a:p>
        </p:txBody>
      </p:sp>
      <p:sp>
        <p:nvSpPr>
          <p:cNvPr id="356" name="Google Shape;356;p23"/>
          <p:cNvSpPr txBox="1"/>
          <p:nvPr/>
        </p:nvSpPr>
        <p:spPr>
          <a:xfrm>
            <a:off x="5621775" y="3151750"/>
            <a:ext cx="9765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Player5</a:t>
            </a:r>
            <a:endParaRPr/>
          </a:p>
        </p:txBody>
      </p:sp>
      <p:sp>
        <p:nvSpPr>
          <p:cNvPr id="357" name="Google Shape;357;p23"/>
          <p:cNvSpPr txBox="1"/>
          <p:nvPr/>
        </p:nvSpPr>
        <p:spPr>
          <a:xfrm>
            <a:off x="6666875" y="3151750"/>
            <a:ext cx="9765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Player6</a:t>
            </a:r>
            <a:endParaRPr/>
          </a:p>
        </p:txBody>
      </p:sp>
      <p:sp>
        <p:nvSpPr>
          <p:cNvPr id="358" name="Google Shape;358;p23"/>
          <p:cNvSpPr txBox="1"/>
          <p:nvPr/>
        </p:nvSpPr>
        <p:spPr>
          <a:xfrm>
            <a:off x="1230475" y="3714800"/>
            <a:ext cx="12411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Total chip:</a:t>
            </a:r>
            <a:endParaRPr/>
          </a:p>
          <a:p>
            <a:pPr indent="0" lvl="0" marL="0" rtl="0" algn="ctr">
              <a:spcBef>
                <a:spcPts val="0"/>
              </a:spcBef>
              <a:spcAft>
                <a:spcPts val="0"/>
              </a:spcAft>
              <a:buNone/>
            </a:pPr>
            <a:r>
              <a:rPr lang="en"/>
              <a:t>$1,738</a:t>
            </a:r>
            <a:endParaRPr/>
          </a:p>
        </p:txBody>
      </p:sp>
      <p:sp>
        <p:nvSpPr>
          <p:cNvPr id="359" name="Google Shape;359;p23"/>
          <p:cNvSpPr txBox="1"/>
          <p:nvPr/>
        </p:nvSpPr>
        <p:spPr>
          <a:xfrm>
            <a:off x="3837375" y="1081975"/>
            <a:ext cx="16683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Match End</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4"/>
          <p:cNvPicPr preferRelativeResize="0"/>
          <p:nvPr/>
        </p:nvPicPr>
        <p:blipFill rotWithShape="1">
          <a:blip r:embed="rId3">
            <a:alphaModFix/>
          </a:blip>
          <a:srcRect b="7241" l="0" r="0" t="8363"/>
          <a:stretch/>
        </p:blipFill>
        <p:spPr>
          <a:xfrm>
            <a:off x="0" y="0"/>
            <a:ext cx="9144003" cy="5143501"/>
          </a:xfrm>
          <a:prstGeom prst="rect">
            <a:avLst/>
          </a:prstGeom>
          <a:noFill/>
          <a:ln>
            <a:noFill/>
          </a:ln>
        </p:spPr>
      </p:pic>
      <p:sp>
        <p:nvSpPr>
          <p:cNvPr id="365" name="Google Shape;365;p2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Logout/Thanks for playing</a:t>
            </a:r>
            <a:endParaRPr>
              <a:solidFill>
                <a:schemeClr val="lt1"/>
              </a:solidFill>
              <a:highlight>
                <a:schemeClr val="dk1"/>
              </a:highlight>
            </a:endParaRPr>
          </a:p>
        </p:txBody>
      </p:sp>
      <p:pic>
        <p:nvPicPr>
          <p:cNvPr id="366" name="Google Shape;366;p24"/>
          <p:cNvPicPr preferRelativeResize="0"/>
          <p:nvPr/>
        </p:nvPicPr>
        <p:blipFill>
          <a:blip r:embed="rId4">
            <a:alphaModFix/>
          </a:blip>
          <a:stretch>
            <a:fillRect/>
          </a:stretch>
        </p:blipFill>
        <p:spPr>
          <a:xfrm>
            <a:off x="1232300" y="903775"/>
            <a:ext cx="6774751" cy="397525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7241" l="0" r="0" t="8363"/>
          <a:stretch/>
        </p:blipFill>
        <p:spPr>
          <a:xfrm>
            <a:off x="0" y="0"/>
            <a:ext cx="9144003" cy="5143501"/>
          </a:xfrm>
          <a:prstGeom prst="rect">
            <a:avLst/>
          </a:prstGeom>
          <a:noFill/>
          <a:ln>
            <a:noFill/>
          </a:ln>
        </p:spPr>
      </p:pic>
      <p:sp>
        <p:nvSpPr>
          <p:cNvPr id="62" name="Google Shape;62;p14"/>
          <p:cNvSpPr txBox="1"/>
          <p:nvPr>
            <p:ph type="title"/>
          </p:nvPr>
        </p:nvSpPr>
        <p:spPr>
          <a:xfrm>
            <a:off x="120250" y="19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Authentication</a:t>
            </a:r>
            <a:endParaRPr>
              <a:solidFill>
                <a:schemeClr val="lt1"/>
              </a:solidFill>
              <a:highlight>
                <a:schemeClr val="dk1"/>
              </a:highlight>
            </a:endParaRPr>
          </a:p>
        </p:txBody>
      </p:sp>
      <p:sp>
        <p:nvSpPr>
          <p:cNvPr id="63" name="Google Shape;63;p14"/>
          <p:cNvSpPr/>
          <p:nvPr/>
        </p:nvSpPr>
        <p:spPr>
          <a:xfrm>
            <a:off x="875400" y="899050"/>
            <a:ext cx="7393200" cy="39294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p:nvPr/>
        </p:nvSpPr>
        <p:spPr>
          <a:xfrm>
            <a:off x="875400" y="899050"/>
            <a:ext cx="7393200" cy="3342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p:nvPr/>
        </p:nvSpPr>
        <p:spPr>
          <a:xfrm>
            <a:off x="3366900" y="1795050"/>
            <a:ext cx="2410200" cy="17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66" name="Google Shape;66;p14"/>
          <p:cNvCxnSpPr>
            <a:stCxn id="67" idx="1"/>
          </p:cNvCxnSpPr>
          <p:nvPr/>
        </p:nvCxnSpPr>
        <p:spPr>
          <a:xfrm>
            <a:off x="964050" y="4647050"/>
            <a:ext cx="0" cy="0"/>
          </a:xfrm>
          <a:prstGeom prst="straightConnector1">
            <a:avLst/>
          </a:prstGeom>
          <a:noFill/>
          <a:ln cap="flat" cmpd="sng" w="9525">
            <a:solidFill>
              <a:schemeClr val="dk2"/>
            </a:solidFill>
            <a:prstDash val="solid"/>
            <a:round/>
            <a:headEnd len="med" w="med" type="none"/>
            <a:tailEnd len="med" w="med" type="none"/>
          </a:ln>
        </p:spPr>
      </p:cxnSp>
      <p:cxnSp>
        <p:nvCxnSpPr>
          <p:cNvPr id="68" name="Google Shape;68;p14"/>
          <p:cNvCxnSpPr>
            <a:stCxn id="67" idx="1"/>
          </p:cNvCxnSpPr>
          <p:nvPr/>
        </p:nvCxnSpPr>
        <p:spPr>
          <a:xfrm>
            <a:off x="964050" y="4647050"/>
            <a:ext cx="0" cy="0"/>
          </a:xfrm>
          <a:prstGeom prst="straightConnector1">
            <a:avLst/>
          </a:prstGeom>
          <a:noFill/>
          <a:ln cap="flat" cmpd="sng" w="9525">
            <a:solidFill>
              <a:schemeClr val="dk2"/>
            </a:solidFill>
            <a:prstDash val="solid"/>
            <a:round/>
            <a:headEnd len="med" w="med" type="none"/>
            <a:tailEnd len="med" w="med" type="none"/>
          </a:ln>
        </p:spPr>
      </p:cxnSp>
      <p:sp>
        <p:nvSpPr>
          <p:cNvPr id="69" name="Google Shape;69;p14"/>
          <p:cNvSpPr txBox="1"/>
          <p:nvPr/>
        </p:nvSpPr>
        <p:spPr>
          <a:xfrm>
            <a:off x="3486597" y="840325"/>
            <a:ext cx="21708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chemeClr val="dk1"/>
                </a:solidFill>
              </a:rPr>
              <a:t>Texas Hold’em</a:t>
            </a:r>
            <a:endParaRPr b="1" sz="1700"/>
          </a:p>
        </p:txBody>
      </p:sp>
      <p:sp>
        <p:nvSpPr>
          <p:cNvPr id="70" name="Google Shape;70;p14"/>
          <p:cNvSpPr/>
          <p:nvPr/>
        </p:nvSpPr>
        <p:spPr>
          <a:xfrm>
            <a:off x="3745050" y="2046150"/>
            <a:ext cx="1653900" cy="190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Username</a:t>
            </a:r>
            <a:endParaRPr sz="1100"/>
          </a:p>
        </p:txBody>
      </p:sp>
      <p:sp>
        <p:nvSpPr>
          <p:cNvPr id="71" name="Google Shape;71;p14"/>
          <p:cNvSpPr/>
          <p:nvPr/>
        </p:nvSpPr>
        <p:spPr>
          <a:xfrm>
            <a:off x="3745050" y="2503350"/>
            <a:ext cx="1653900" cy="190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Password</a:t>
            </a:r>
            <a:endParaRPr sz="1100"/>
          </a:p>
        </p:txBody>
      </p:sp>
      <p:sp>
        <p:nvSpPr>
          <p:cNvPr id="72" name="Google Shape;72;p14"/>
          <p:cNvSpPr/>
          <p:nvPr/>
        </p:nvSpPr>
        <p:spPr>
          <a:xfrm>
            <a:off x="3745050" y="2960550"/>
            <a:ext cx="1653900" cy="190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Create Account</a:t>
            </a:r>
            <a:endParaRPr sz="1100"/>
          </a:p>
        </p:txBody>
      </p:sp>
      <p:sp>
        <p:nvSpPr>
          <p:cNvPr id="73" name="Google Shape;73;p14"/>
          <p:cNvSpPr txBox="1"/>
          <p:nvPr/>
        </p:nvSpPr>
        <p:spPr>
          <a:xfrm>
            <a:off x="3486597" y="1373725"/>
            <a:ext cx="21708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rPr>
              <a:t>Log In</a:t>
            </a:r>
            <a:endParaRPr b="1"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3">
            <a:alphaModFix/>
          </a:blip>
          <a:srcRect b="7241" l="0" r="0" t="8363"/>
          <a:stretch/>
        </p:blipFill>
        <p:spPr>
          <a:xfrm>
            <a:off x="0" y="0"/>
            <a:ext cx="9144003" cy="5143501"/>
          </a:xfrm>
          <a:prstGeom prst="rect">
            <a:avLst/>
          </a:prstGeom>
          <a:noFill/>
          <a:ln>
            <a:noFill/>
          </a:ln>
        </p:spPr>
      </p:pic>
      <p:sp>
        <p:nvSpPr>
          <p:cNvPr id="79" name="Google Shape;79;p15"/>
          <p:cNvSpPr txBox="1"/>
          <p:nvPr>
            <p:ph type="title"/>
          </p:nvPr>
        </p:nvSpPr>
        <p:spPr>
          <a:xfrm>
            <a:off x="120250" y="19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Account Creation</a:t>
            </a:r>
            <a:endParaRPr>
              <a:solidFill>
                <a:schemeClr val="lt1"/>
              </a:solidFill>
              <a:highlight>
                <a:schemeClr val="dk1"/>
              </a:highlight>
            </a:endParaRPr>
          </a:p>
        </p:txBody>
      </p:sp>
      <p:sp>
        <p:nvSpPr>
          <p:cNvPr id="80" name="Google Shape;80;p15"/>
          <p:cNvSpPr/>
          <p:nvPr/>
        </p:nvSpPr>
        <p:spPr>
          <a:xfrm>
            <a:off x="875400" y="899050"/>
            <a:ext cx="7393200" cy="39294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5"/>
          <p:cNvSpPr/>
          <p:nvPr/>
        </p:nvSpPr>
        <p:spPr>
          <a:xfrm>
            <a:off x="875400" y="899050"/>
            <a:ext cx="7393200" cy="3342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5"/>
          <p:cNvSpPr/>
          <p:nvPr/>
        </p:nvSpPr>
        <p:spPr>
          <a:xfrm>
            <a:off x="3366900" y="1754925"/>
            <a:ext cx="2410200" cy="17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83" name="Google Shape;83;p15"/>
          <p:cNvCxnSpPr>
            <a:stCxn id="84" idx="1"/>
          </p:cNvCxnSpPr>
          <p:nvPr/>
        </p:nvCxnSpPr>
        <p:spPr>
          <a:xfrm>
            <a:off x="964050" y="4647050"/>
            <a:ext cx="0" cy="0"/>
          </a:xfrm>
          <a:prstGeom prst="straightConnector1">
            <a:avLst/>
          </a:prstGeom>
          <a:noFill/>
          <a:ln cap="flat" cmpd="sng" w="9525">
            <a:solidFill>
              <a:schemeClr val="dk2"/>
            </a:solidFill>
            <a:prstDash val="solid"/>
            <a:round/>
            <a:headEnd len="med" w="med" type="none"/>
            <a:tailEnd len="med" w="med" type="none"/>
          </a:ln>
        </p:spPr>
      </p:cxnSp>
      <p:cxnSp>
        <p:nvCxnSpPr>
          <p:cNvPr id="85" name="Google Shape;85;p15"/>
          <p:cNvCxnSpPr>
            <a:stCxn id="84" idx="1"/>
          </p:cNvCxnSpPr>
          <p:nvPr/>
        </p:nvCxnSpPr>
        <p:spPr>
          <a:xfrm>
            <a:off x="964050" y="4647050"/>
            <a:ext cx="0" cy="0"/>
          </a:xfrm>
          <a:prstGeom prst="straightConnector1">
            <a:avLst/>
          </a:prstGeom>
          <a:noFill/>
          <a:ln cap="flat" cmpd="sng" w="9525">
            <a:solidFill>
              <a:schemeClr val="dk2"/>
            </a:solidFill>
            <a:prstDash val="solid"/>
            <a:round/>
            <a:headEnd len="med" w="med" type="none"/>
            <a:tailEnd len="med" w="med" type="none"/>
          </a:ln>
        </p:spPr>
      </p:cxnSp>
      <p:sp>
        <p:nvSpPr>
          <p:cNvPr id="86" name="Google Shape;86;p15"/>
          <p:cNvSpPr txBox="1"/>
          <p:nvPr/>
        </p:nvSpPr>
        <p:spPr>
          <a:xfrm>
            <a:off x="3486597" y="840325"/>
            <a:ext cx="21708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Create Account</a:t>
            </a:r>
            <a:endParaRPr b="1" sz="1700"/>
          </a:p>
        </p:txBody>
      </p:sp>
      <p:sp>
        <p:nvSpPr>
          <p:cNvPr id="87" name="Google Shape;87;p15"/>
          <p:cNvSpPr/>
          <p:nvPr/>
        </p:nvSpPr>
        <p:spPr>
          <a:xfrm>
            <a:off x="3745050" y="2006025"/>
            <a:ext cx="1653900" cy="190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Username</a:t>
            </a:r>
            <a:endParaRPr sz="1100"/>
          </a:p>
        </p:txBody>
      </p:sp>
      <p:sp>
        <p:nvSpPr>
          <p:cNvPr id="88" name="Google Shape;88;p15"/>
          <p:cNvSpPr/>
          <p:nvPr/>
        </p:nvSpPr>
        <p:spPr>
          <a:xfrm>
            <a:off x="3745050" y="2463225"/>
            <a:ext cx="1653900" cy="190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Password</a:t>
            </a:r>
            <a:endParaRPr sz="1100"/>
          </a:p>
        </p:txBody>
      </p:sp>
      <p:sp>
        <p:nvSpPr>
          <p:cNvPr id="89" name="Google Shape;89;p15"/>
          <p:cNvSpPr/>
          <p:nvPr/>
        </p:nvSpPr>
        <p:spPr>
          <a:xfrm>
            <a:off x="3745050" y="2920425"/>
            <a:ext cx="1653900" cy="190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Select Avatar</a:t>
            </a:r>
            <a:endParaRPr sz="1100"/>
          </a:p>
        </p:txBody>
      </p:sp>
      <p:sp>
        <p:nvSpPr>
          <p:cNvPr id="90" name="Google Shape;90;p15"/>
          <p:cNvSpPr/>
          <p:nvPr/>
        </p:nvSpPr>
        <p:spPr>
          <a:xfrm>
            <a:off x="1879025" y="3513025"/>
            <a:ext cx="5454900" cy="124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91" name="Google Shape;91;p15"/>
          <p:cNvSpPr/>
          <p:nvPr/>
        </p:nvSpPr>
        <p:spPr>
          <a:xfrm>
            <a:off x="20262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92" name="Google Shape;92;p15"/>
          <p:cNvSpPr/>
          <p:nvPr/>
        </p:nvSpPr>
        <p:spPr>
          <a:xfrm>
            <a:off x="20262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a:t>
            </a:r>
            <a:endParaRPr/>
          </a:p>
        </p:txBody>
      </p:sp>
      <p:sp>
        <p:nvSpPr>
          <p:cNvPr id="93" name="Google Shape;93;p15"/>
          <p:cNvSpPr/>
          <p:nvPr/>
        </p:nvSpPr>
        <p:spPr>
          <a:xfrm>
            <a:off x="25596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94" name="Google Shape;94;p15"/>
          <p:cNvSpPr/>
          <p:nvPr/>
        </p:nvSpPr>
        <p:spPr>
          <a:xfrm>
            <a:off x="25596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95" name="Google Shape;95;p15"/>
          <p:cNvSpPr/>
          <p:nvPr/>
        </p:nvSpPr>
        <p:spPr>
          <a:xfrm>
            <a:off x="30930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6" name="Google Shape;96;p15"/>
          <p:cNvSpPr/>
          <p:nvPr/>
        </p:nvSpPr>
        <p:spPr>
          <a:xfrm>
            <a:off x="30930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t>
            </a:r>
            <a:endParaRPr/>
          </a:p>
        </p:txBody>
      </p:sp>
      <p:sp>
        <p:nvSpPr>
          <p:cNvPr id="97" name="Google Shape;97;p15"/>
          <p:cNvSpPr/>
          <p:nvPr/>
        </p:nvSpPr>
        <p:spPr>
          <a:xfrm>
            <a:off x="36264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98" name="Google Shape;98;p15"/>
          <p:cNvSpPr/>
          <p:nvPr/>
        </p:nvSpPr>
        <p:spPr>
          <a:xfrm>
            <a:off x="36264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t>
            </a:r>
            <a:endParaRPr/>
          </a:p>
        </p:txBody>
      </p:sp>
      <p:sp>
        <p:nvSpPr>
          <p:cNvPr id="99" name="Google Shape;99;p15"/>
          <p:cNvSpPr/>
          <p:nvPr/>
        </p:nvSpPr>
        <p:spPr>
          <a:xfrm>
            <a:off x="41598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100" name="Google Shape;100;p15"/>
          <p:cNvSpPr/>
          <p:nvPr/>
        </p:nvSpPr>
        <p:spPr>
          <a:xfrm>
            <a:off x="41598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a:t>
            </a:r>
            <a:endParaRPr/>
          </a:p>
        </p:txBody>
      </p:sp>
      <p:sp>
        <p:nvSpPr>
          <p:cNvPr id="101" name="Google Shape;101;p15"/>
          <p:cNvSpPr/>
          <p:nvPr/>
        </p:nvSpPr>
        <p:spPr>
          <a:xfrm>
            <a:off x="46932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102" name="Google Shape;102;p15"/>
          <p:cNvSpPr/>
          <p:nvPr/>
        </p:nvSpPr>
        <p:spPr>
          <a:xfrm>
            <a:off x="46932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103" name="Google Shape;103;p15"/>
          <p:cNvSpPr/>
          <p:nvPr/>
        </p:nvSpPr>
        <p:spPr>
          <a:xfrm>
            <a:off x="52266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04" name="Google Shape;104;p15"/>
          <p:cNvSpPr/>
          <p:nvPr/>
        </p:nvSpPr>
        <p:spPr>
          <a:xfrm>
            <a:off x="52266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
        <p:nvSpPr>
          <p:cNvPr id="105" name="Google Shape;105;p15"/>
          <p:cNvSpPr/>
          <p:nvPr/>
        </p:nvSpPr>
        <p:spPr>
          <a:xfrm>
            <a:off x="57600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sp>
        <p:nvSpPr>
          <p:cNvPr id="106" name="Google Shape;106;p15"/>
          <p:cNvSpPr/>
          <p:nvPr/>
        </p:nvSpPr>
        <p:spPr>
          <a:xfrm>
            <a:off x="57600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endParaRPr/>
          </a:p>
        </p:txBody>
      </p:sp>
      <p:sp>
        <p:nvSpPr>
          <p:cNvPr id="107" name="Google Shape;107;p15"/>
          <p:cNvSpPr/>
          <p:nvPr/>
        </p:nvSpPr>
        <p:spPr>
          <a:xfrm>
            <a:off x="62934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108" name="Google Shape;108;p15"/>
          <p:cNvSpPr/>
          <p:nvPr/>
        </p:nvSpPr>
        <p:spPr>
          <a:xfrm>
            <a:off x="62934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t>
            </a:r>
            <a:endParaRPr/>
          </a:p>
        </p:txBody>
      </p:sp>
      <p:sp>
        <p:nvSpPr>
          <p:cNvPr id="109" name="Google Shape;109;p15"/>
          <p:cNvSpPr/>
          <p:nvPr/>
        </p:nvSpPr>
        <p:spPr>
          <a:xfrm>
            <a:off x="6826825" y="3668575"/>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J</a:t>
            </a:r>
            <a:endParaRPr sz="1100"/>
          </a:p>
        </p:txBody>
      </p:sp>
      <p:sp>
        <p:nvSpPr>
          <p:cNvPr id="110" name="Google Shape;110;p15"/>
          <p:cNvSpPr/>
          <p:nvPr/>
        </p:nvSpPr>
        <p:spPr>
          <a:xfrm>
            <a:off x="6826825" y="4219300"/>
            <a:ext cx="372300" cy="37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pic>
        <p:nvPicPr>
          <p:cNvPr id="111" name="Google Shape;111;p15"/>
          <p:cNvPicPr preferRelativeResize="0"/>
          <p:nvPr/>
        </p:nvPicPr>
        <p:blipFill>
          <a:blip r:embed="rId4">
            <a:alphaModFix/>
          </a:blip>
          <a:stretch>
            <a:fillRect/>
          </a:stretch>
        </p:blipFill>
        <p:spPr>
          <a:xfrm>
            <a:off x="2026225" y="3668575"/>
            <a:ext cx="372300" cy="372300"/>
          </a:xfrm>
          <a:prstGeom prst="ellipse">
            <a:avLst/>
          </a:prstGeom>
          <a:noFill/>
          <a:ln>
            <a:noFill/>
          </a:ln>
        </p:spPr>
      </p:pic>
      <p:pic>
        <p:nvPicPr>
          <p:cNvPr id="112" name="Google Shape;112;p15"/>
          <p:cNvPicPr preferRelativeResize="0"/>
          <p:nvPr/>
        </p:nvPicPr>
        <p:blipFill>
          <a:blip r:embed="rId5">
            <a:alphaModFix/>
          </a:blip>
          <a:stretch>
            <a:fillRect/>
          </a:stretch>
        </p:blipFill>
        <p:spPr>
          <a:xfrm>
            <a:off x="2550925" y="3659875"/>
            <a:ext cx="389700" cy="389700"/>
          </a:xfrm>
          <a:prstGeom prst="ellipse">
            <a:avLst/>
          </a:prstGeom>
          <a:noFill/>
          <a:ln>
            <a:noFill/>
          </a:ln>
        </p:spPr>
      </p:pic>
      <p:pic>
        <p:nvPicPr>
          <p:cNvPr id="113" name="Google Shape;113;p15"/>
          <p:cNvPicPr preferRelativeResize="0"/>
          <p:nvPr/>
        </p:nvPicPr>
        <p:blipFill>
          <a:blip r:embed="rId6">
            <a:alphaModFix/>
          </a:blip>
          <a:stretch>
            <a:fillRect/>
          </a:stretch>
        </p:blipFill>
        <p:spPr>
          <a:xfrm>
            <a:off x="3097375" y="3668575"/>
            <a:ext cx="372300" cy="372300"/>
          </a:xfrm>
          <a:prstGeom prst="ellipse">
            <a:avLst/>
          </a:prstGeom>
          <a:noFill/>
          <a:ln>
            <a:noFill/>
          </a:ln>
        </p:spPr>
      </p:pic>
      <p:pic>
        <p:nvPicPr>
          <p:cNvPr id="114" name="Google Shape;114;p15"/>
          <p:cNvPicPr preferRelativeResize="0"/>
          <p:nvPr/>
        </p:nvPicPr>
        <p:blipFill>
          <a:blip r:embed="rId7">
            <a:alphaModFix/>
          </a:blip>
          <a:stretch>
            <a:fillRect/>
          </a:stretch>
        </p:blipFill>
        <p:spPr>
          <a:xfrm>
            <a:off x="3633725" y="3675875"/>
            <a:ext cx="372300" cy="372300"/>
          </a:xfrm>
          <a:prstGeom prst="ellipse">
            <a:avLst/>
          </a:prstGeom>
          <a:noFill/>
          <a:ln>
            <a:noFill/>
          </a:ln>
        </p:spPr>
      </p:pic>
      <p:pic>
        <p:nvPicPr>
          <p:cNvPr id="115" name="Google Shape;115;p15"/>
          <p:cNvPicPr preferRelativeResize="0"/>
          <p:nvPr/>
        </p:nvPicPr>
        <p:blipFill>
          <a:blip r:embed="rId8">
            <a:alphaModFix/>
          </a:blip>
          <a:stretch>
            <a:fillRect/>
          </a:stretch>
        </p:blipFill>
        <p:spPr>
          <a:xfrm>
            <a:off x="4154775" y="3667175"/>
            <a:ext cx="389700" cy="389700"/>
          </a:xfrm>
          <a:prstGeom prst="ellipse">
            <a:avLst/>
          </a:prstGeom>
          <a:noFill/>
          <a:ln>
            <a:noFill/>
          </a:ln>
        </p:spPr>
      </p:pic>
      <p:pic>
        <p:nvPicPr>
          <p:cNvPr id="116" name="Google Shape;116;p15"/>
          <p:cNvPicPr preferRelativeResize="0"/>
          <p:nvPr/>
        </p:nvPicPr>
        <p:blipFill>
          <a:blip r:embed="rId9">
            <a:alphaModFix/>
          </a:blip>
          <a:stretch>
            <a:fillRect/>
          </a:stretch>
        </p:blipFill>
        <p:spPr>
          <a:xfrm>
            <a:off x="4684525" y="3645163"/>
            <a:ext cx="389700" cy="389700"/>
          </a:xfrm>
          <a:prstGeom prst="ellipse">
            <a:avLst/>
          </a:prstGeom>
          <a:noFill/>
          <a:ln>
            <a:noFill/>
          </a:ln>
        </p:spPr>
      </p:pic>
      <p:pic>
        <p:nvPicPr>
          <p:cNvPr id="117" name="Google Shape;117;p15"/>
          <p:cNvPicPr preferRelativeResize="0"/>
          <p:nvPr/>
        </p:nvPicPr>
        <p:blipFill>
          <a:blip r:embed="rId10">
            <a:alphaModFix/>
          </a:blip>
          <a:stretch>
            <a:fillRect/>
          </a:stretch>
        </p:blipFill>
        <p:spPr>
          <a:xfrm>
            <a:off x="5222275" y="3667175"/>
            <a:ext cx="372300" cy="372300"/>
          </a:xfrm>
          <a:prstGeom prst="ellipse">
            <a:avLst/>
          </a:prstGeom>
          <a:noFill/>
          <a:ln>
            <a:noFill/>
          </a:ln>
        </p:spPr>
      </p:pic>
      <p:pic>
        <p:nvPicPr>
          <p:cNvPr id="118" name="Google Shape;118;p15"/>
          <p:cNvPicPr preferRelativeResize="0"/>
          <p:nvPr/>
        </p:nvPicPr>
        <p:blipFill>
          <a:blip r:embed="rId11">
            <a:alphaModFix/>
          </a:blip>
          <a:stretch>
            <a:fillRect/>
          </a:stretch>
        </p:blipFill>
        <p:spPr>
          <a:xfrm>
            <a:off x="5795950" y="3691975"/>
            <a:ext cx="300113" cy="300113"/>
          </a:xfrm>
          <a:prstGeom prst="rect">
            <a:avLst/>
          </a:prstGeom>
          <a:noFill/>
          <a:ln>
            <a:noFill/>
          </a:ln>
        </p:spPr>
      </p:pic>
      <p:pic>
        <p:nvPicPr>
          <p:cNvPr id="119" name="Google Shape;119;p15"/>
          <p:cNvPicPr preferRelativeResize="0"/>
          <p:nvPr/>
        </p:nvPicPr>
        <p:blipFill>
          <a:blip r:embed="rId12">
            <a:alphaModFix/>
          </a:blip>
          <a:stretch>
            <a:fillRect/>
          </a:stretch>
        </p:blipFill>
        <p:spPr>
          <a:xfrm>
            <a:off x="6293425" y="3668575"/>
            <a:ext cx="372300" cy="372300"/>
          </a:xfrm>
          <a:prstGeom prst="ellipse">
            <a:avLst/>
          </a:prstGeom>
          <a:noFill/>
          <a:ln>
            <a:noFill/>
          </a:ln>
        </p:spPr>
      </p:pic>
      <p:pic>
        <p:nvPicPr>
          <p:cNvPr id="120" name="Google Shape;120;p15"/>
          <p:cNvPicPr preferRelativeResize="0"/>
          <p:nvPr/>
        </p:nvPicPr>
        <p:blipFill>
          <a:blip r:embed="rId13">
            <a:alphaModFix/>
          </a:blip>
          <a:stretch>
            <a:fillRect/>
          </a:stretch>
        </p:blipFill>
        <p:spPr>
          <a:xfrm>
            <a:off x="6818125" y="3659875"/>
            <a:ext cx="389700" cy="389700"/>
          </a:xfrm>
          <a:prstGeom prst="ellipse">
            <a:avLst/>
          </a:prstGeom>
          <a:noFill/>
          <a:ln>
            <a:noFill/>
          </a:ln>
        </p:spPr>
      </p:pic>
      <p:pic>
        <p:nvPicPr>
          <p:cNvPr id="121" name="Google Shape;121;p15"/>
          <p:cNvPicPr preferRelativeResize="0"/>
          <p:nvPr/>
        </p:nvPicPr>
        <p:blipFill>
          <a:blip r:embed="rId14">
            <a:alphaModFix/>
          </a:blip>
          <a:stretch>
            <a:fillRect/>
          </a:stretch>
        </p:blipFill>
        <p:spPr>
          <a:xfrm>
            <a:off x="2026225" y="4219300"/>
            <a:ext cx="372300" cy="372300"/>
          </a:xfrm>
          <a:prstGeom prst="ellipse">
            <a:avLst/>
          </a:prstGeom>
          <a:noFill/>
          <a:ln>
            <a:noFill/>
          </a:ln>
        </p:spPr>
      </p:pic>
      <p:pic>
        <p:nvPicPr>
          <p:cNvPr id="122" name="Google Shape;122;p15"/>
          <p:cNvPicPr preferRelativeResize="0"/>
          <p:nvPr/>
        </p:nvPicPr>
        <p:blipFill>
          <a:blip r:embed="rId15">
            <a:alphaModFix/>
          </a:blip>
          <a:stretch>
            <a:fillRect/>
          </a:stretch>
        </p:blipFill>
        <p:spPr>
          <a:xfrm>
            <a:off x="2559625" y="4219300"/>
            <a:ext cx="372300" cy="372300"/>
          </a:xfrm>
          <a:prstGeom prst="ellipse">
            <a:avLst/>
          </a:prstGeom>
          <a:noFill/>
          <a:ln>
            <a:noFill/>
          </a:ln>
        </p:spPr>
      </p:pic>
      <p:pic>
        <p:nvPicPr>
          <p:cNvPr id="123" name="Google Shape;123;p15"/>
          <p:cNvPicPr preferRelativeResize="0"/>
          <p:nvPr/>
        </p:nvPicPr>
        <p:blipFill>
          <a:blip r:embed="rId16">
            <a:alphaModFix/>
          </a:blip>
          <a:stretch>
            <a:fillRect/>
          </a:stretch>
        </p:blipFill>
        <p:spPr>
          <a:xfrm>
            <a:off x="3093025" y="4219300"/>
            <a:ext cx="372300" cy="372300"/>
          </a:xfrm>
          <a:prstGeom prst="ellipse">
            <a:avLst/>
          </a:prstGeom>
          <a:noFill/>
          <a:ln>
            <a:noFill/>
          </a:ln>
        </p:spPr>
      </p:pic>
      <p:pic>
        <p:nvPicPr>
          <p:cNvPr id="124" name="Google Shape;124;p15"/>
          <p:cNvPicPr preferRelativeResize="0"/>
          <p:nvPr/>
        </p:nvPicPr>
        <p:blipFill>
          <a:blip r:embed="rId17">
            <a:alphaModFix/>
          </a:blip>
          <a:stretch>
            <a:fillRect/>
          </a:stretch>
        </p:blipFill>
        <p:spPr>
          <a:xfrm>
            <a:off x="3626427" y="4219300"/>
            <a:ext cx="372300" cy="372300"/>
          </a:xfrm>
          <a:prstGeom prst="ellipse">
            <a:avLst/>
          </a:prstGeom>
          <a:noFill/>
          <a:ln>
            <a:noFill/>
          </a:ln>
        </p:spPr>
      </p:pic>
      <p:pic>
        <p:nvPicPr>
          <p:cNvPr id="125" name="Google Shape;125;p15"/>
          <p:cNvPicPr preferRelativeResize="0"/>
          <p:nvPr/>
        </p:nvPicPr>
        <p:blipFill>
          <a:blip r:embed="rId18">
            <a:alphaModFix/>
          </a:blip>
          <a:stretch>
            <a:fillRect/>
          </a:stretch>
        </p:blipFill>
        <p:spPr>
          <a:xfrm>
            <a:off x="4151125" y="4210599"/>
            <a:ext cx="389700" cy="389700"/>
          </a:xfrm>
          <a:prstGeom prst="ellipse">
            <a:avLst/>
          </a:prstGeom>
          <a:noFill/>
          <a:ln>
            <a:noFill/>
          </a:ln>
        </p:spPr>
      </p:pic>
      <p:pic>
        <p:nvPicPr>
          <p:cNvPr id="126" name="Google Shape;126;p15"/>
          <p:cNvPicPr preferRelativeResize="0"/>
          <p:nvPr/>
        </p:nvPicPr>
        <p:blipFill>
          <a:blip r:embed="rId19">
            <a:alphaModFix/>
          </a:blip>
          <a:stretch>
            <a:fillRect/>
          </a:stretch>
        </p:blipFill>
        <p:spPr>
          <a:xfrm>
            <a:off x="4655075" y="4134300"/>
            <a:ext cx="457200" cy="457200"/>
          </a:xfrm>
          <a:prstGeom prst="ellipse">
            <a:avLst/>
          </a:prstGeom>
          <a:noFill/>
          <a:ln>
            <a:noFill/>
          </a:ln>
        </p:spPr>
      </p:pic>
      <p:pic>
        <p:nvPicPr>
          <p:cNvPr id="127" name="Google Shape;127;p15"/>
          <p:cNvPicPr preferRelativeResize="0"/>
          <p:nvPr/>
        </p:nvPicPr>
        <p:blipFill>
          <a:blip r:embed="rId20">
            <a:alphaModFix/>
          </a:blip>
          <a:stretch>
            <a:fillRect/>
          </a:stretch>
        </p:blipFill>
        <p:spPr>
          <a:xfrm>
            <a:off x="5226625" y="4219300"/>
            <a:ext cx="372300" cy="372300"/>
          </a:xfrm>
          <a:prstGeom prst="ellipse">
            <a:avLst/>
          </a:prstGeom>
          <a:noFill/>
          <a:ln>
            <a:noFill/>
          </a:ln>
        </p:spPr>
      </p:pic>
      <p:pic>
        <p:nvPicPr>
          <p:cNvPr id="128" name="Google Shape;128;p15"/>
          <p:cNvPicPr preferRelativeResize="0"/>
          <p:nvPr/>
        </p:nvPicPr>
        <p:blipFill>
          <a:blip r:embed="rId21">
            <a:alphaModFix/>
          </a:blip>
          <a:stretch>
            <a:fillRect/>
          </a:stretch>
        </p:blipFill>
        <p:spPr>
          <a:xfrm>
            <a:off x="5751325" y="4210600"/>
            <a:ext cx="372300" cy="3723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3">
            <a:alphaModFix/>
          </a:blip>
          <a:srcRect b="7241" l="0" r="0" t="8363"/>
          <a:stretch/>
        </p:blipFill>
        <p:spPr>
          <a:xfrm>
            <a:off x="0" y="0"/>
            <a:ext cx="9144003" cy="5143501"/>
          </a:xfrm>
          <a:prstGeom prst="rect">
            <a:avLst/>
          </a:prstGeom>
          <a:noFill/>
          <a:ln>
            <a:noFill/>
          </a:ln>
        </p:spPr>
      </p:pic>
      <p:sp>
        <p:nvSpPr>
          <p:cNvPr id="134" name="Google Shape;134;p16"/>
          <p:cNvSpPr txBox="1"/>
          <p:nvPr>
            <p:ph type="title"/>
          </p:nvPr>
        </p:nvSpPr>
        <p:spPr>
          <a:xfrm>
            <a:off x="120250" y="19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Waiting Lobby</a:t>
            </a:r>
            <a:endParaRPr>
              <a:solidFill>
                <a:schemeClr val="lt1"/>
              </a:solidFill>
              <a:highlight>
                <a:schemeClr val="dk1"/>
              </a:highlight>
            </a:endParaRPr>
          </a:p>
        </p:txBody>
      </p:sp>
      <p:sp>
        <p:nvSpPr>
          <p:cNvPr id="135" name="Google Shape;135;p16"/>
          <p:cNvSpPr/>
          <p:nvPr/>
        </p:nvSpPr>
        <p:spPr>
          <a:xfrm>
            <a:off x="875400" y="899050"/>
            <a:ext cx="7393200" cy="39294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6"/>
          <p:cNvSpPr/>
          <p:nvPr/>
        </p:nvSpPr>
        <p:spPr>
          <a:xfrm>
            <a:off x="875400" y="899050"/>
            <a:ext cx="7393200" cy="3342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7" name="Google Shape;137;p16"/>
          <p:cNvCxnSpPr/>
          <p:nvPr/>
        </p:nvCxnSpPr>
        <p:spPr>
          <a:xfrm flipH="1">
            <a:off x="6297475" y="1233250"/>
            <a:ext cx="8700" cy="3596100"/>
          </a:xfrm>
          <a:prstGeom prst="straightConnector1">
            <a:avLst/>
          </a:prstGeom>
          <a:noFill/>
          <a:ln cap="flat" cmpd="sng" w="28575">
            <a:solidFill>
              <a:schemeClr val="dk1"/>
            </a:solidFill>
            <a:prstDash val="solid"/>
            <a:round/>
            <a:headEnd len="med" w="med" type="none"/>
            <a:tailEnd len="med" w="med" type="none"/>
          </a:ln>
        </p:spPr>
      </p:cxnSp>
      <p:cxnSp>
        <p:nvCxnSpPr>
          <p:cNvPr id="138" name="Google Shape;138;p16"/>
          <p:cNvCxnSpPr/>
          <p:nvPr/>
        </p:nvCxnSpPr>
        <p:spPr>
          <a:xfrm>
            <a:off x="875975" y="3550025"/>
            <a:ext cx="5437500" cy="0"/>
          </a:xfrm>
          <a:prstGeom prst="straightConnector1">
            <a:avLst/>
          </a:prstGeom>
          <a:noFill/>
          <a:ln cap="flat" cmpd="sng" w="28575">
            <a:solidFill>
              <a:schemeClr val="dk1"/>
            </a:solidFill>
            <a:prstDash val="solid"/>
            <a:round/>
            <a:headEnd len="med" w="med" type="none"/>
            <a:tailEnd len="med" w="med" type="none"/>
          </a:ln>
        </p:spPr>
      </p:cxnSp>
      <p:sp>
        <p:nvSpPr>
          <p:cNvPr id="139" name="Google Shape;139;p16"/>
          <p:cNvSpPr/>
          <p:nvPr/>
        </p:nvSpPr>
        <p:spPr>
          <a:xfrm>
            <a:off x="6460350" y="1781750"/>
            <a:ext cx="207600" cy="20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6"/>
          <p:cNvSpPr txBox="1"/>
          <p:nvPr/>
        </p:nvSpPr>
        <p:spPr>
          <a:xfrm>
            <a:off x="6728325" y="1718450"/>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participant1</a:t>
            </a:r>
            <a:endParaRPr sz="900"/>
          </a:p>
        </p:txBody>
      </p:sp>
      <p:sp>
        <p:nvSpPr>
          <p:cNvPr id="141" name="Google Shape;141;p16"/>
          <p:cNvSpPr/>
          <p:nvPr/>
        </p:nvSpPr>
        <p:spPr>
          <a:xfrm>
            <a:off x="6460338" y="2086550"/>
            <a:ext cx="207600" cy="20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6"/>
          <p:cNvSpPr txBox="1"/>
          <p:nvPr/>
        </p:nvSpPr>
        <p:spPr>
          <a:xfrm>
            <a:off x="6728313" y="2023250"/>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participant2</a:t>
            </a:r>
            <a:endParaRPr sz="900"/>
          </a:p>
        </p:txBody>
      </p:sp>
      <p:sp>
        <p:nvSpPr>
          <p:cNvPr id="143" name="Google Shape;143;p16"/>
          <p:cNvSpPr/>
          <p:nvPr/>
        </p:nvSpPr>
        <p:spPr>
          <a:xfrm>
            <a:off x="6460350" y="2391350"/>
            <a:ext cx="207600" cy="20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6"/>
          <p:cNvSpPr txBox="1"/>
          <p:nvPr/>
        </p:nvSpPr>
        <p:spPr>
          <a:xfrm>
            <a:off x="6728325" y="2328050"/>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participant3</a:t>
            </a:r>
            <a:endParaRPr sz="900"/>
          </a:p>
        </p:txBody>
      </p:sp>
      <p:sp>
        <p:nvSpPr>
          <p:cNvPr id="145" name="Google Shape;145;p16"/>
          <p:cNvSpPr/>
          <p:nvPr/>
        </p:nvSpPr>
        <p:spPr>
          <a:xfrm>
            <a:off x="6460350" y="2725550"/>
            <a:ext cx="207600" cy="20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6"/>
          <p:cNvSpPr txBox="1"/>
          <p:nvPr/>
        </p:nvSpPr>
        <p:spPr>
          <a:xfrm>
            <a:off x="6728325" y="2662250"/>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participant4</a:t>
            </a:r>
            <a:endParaRPr sz="900"/>
          </a:p>
        </p:txBody>
      </p:sp>
      <p:sp>
        <p:nvSpPr>
          <p:cNvPr id="147" name="Google Shape;147;p16"/>
          <p:cNvSpPr/>
          <p:nvPr/>
        </p:nvSpPr>
        <p:spPr>
          <a:xfrm>
            <a:off x="6460338" y="3030350"/>
            <a:ext cx="207600" cy="20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16"/>
          <p:cNvSpPr txBox="1"/>
          <p:nvPr/>
        </p:nvSpPr>
        <p:spPr>
          <a:xfrm>
            <a:off x="6728313" y="2967050"/>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participant5</a:t>
            </a:r>
            <a:endParaRPr sz="900"/>
          </a:p>
        </p:txBody>
      </p:sp>
      <p:sp>
        <p:nvSpPr>
          <p:cNvPr id="149" name="Google Shape;149;p16"/>
          <p:cNvSpPr/>
          <p:nvPr/>
        </p:nvSpPr>
        <p:spPr>
          <a:xfrm>
            <a:off x="6460350" y="3335150"/>
            <a:ext cx="207600" cy="20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16"/>
          <p:cNvSpPr txBox="1"/>
          <p:nvPr/>
        </p:nvSpPr>
        <p:spPr>
          <a:xfrm>
            <a:off x="6728325" y="3271850"/>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a:t>
            </a:r>
            <a:r>
              <a:rPr lang="en" sz="900"/>
              <a:t>articipant6</a:t>
            </a:r>
            <a:endParaRPr sz="900"/>
          </a:p>
        </p:txBody>
      </p:sp>
      <p:sp>
        <p:nvSpPr>
          <p:cNvPr id="151" name="Google Shape;151;p16"/>
          <p:cNvSpPr/>
          <p:nvPr/>
        </p:nvSpPr>
        <p:spPr>
          <a:xfrm>
            <a:off x="7526900" y="966925"/>
            <a:ext cx="6156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Log out</a:t>
            </a:r>
            <a:endParaRPr sz="900"/>
          </a:p>
        </p:txBody>
      </p:sp>
      <p:sp>
        <p:nvSpPr>
          <p:cNvPr id="152" name="Google Shape;152;p16"/>
          <p:cNvSpPr/>
          <p:nvPr/>
        </p:nvSpPr>
        <p:spPr>
          <a:xfrm>
            <a:off x="6841100" y="966925"/>
            <a:ext cx="6156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Rules</a:t>
            </a:r>
            <a:endParaRPr sz="900"/>
          </a:p>
        </p:txBody>
      </p:sp>
      <p:sp>
        <p:nvSpPr>
          <p:cNvPr id="153" name="Google Shape;153;p16"/>
          <p:cNvSpPr/>
          <p:nvPr/>
        </p:nvSpPr>
        <p:spPr>
          <a:xfrm>
            <a:off x="964050" y="4551800"/>
            <a:ext cx="5256000" cy="19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4" name="Google Shape;154;p16"/>
          <p:cNvCxnSpPr>
            <a:stCxn id="153" idx="1"/>
          </p:cNvCxnSpPr>
          <p:nvPr/>
        </p:nvCxnSpPr>
        <p:spPr>
          <a:xfrm>
            <a:off x="964050" y="4647050"/>
            <a:ext cx="0" cy="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16"/>
          <p:cNvCxnSpPr>
            <a:stCxn id="153" idx="1"/>
          </p:cNvCxnSpPr>
          <p:nvPr/>
        </p:nvCxnSpPr>
        <p:spPr>
          <a:xfrm>
            <a:off x="964050" y="4647050"/>
            <a:ext cx="0" cy="0"/>
          </a:xfrm>
          <a:prstGeom prst="straightConnector1">
            <a:avLst/>
          </a:prstGeom>
          <a:noFill/>
          <a:ln cap="flat" cmpd="sng" w="9525">
            <a:solidFill>
              <a:schemeClr val="dk2"/>
            </a:solidFill>
            <a:prstDash val="solid"/>
            <a:round/>
            <a:headEnd len="med" w="med" type="none"/>
            <a:tailEnd len="med" w="med" type="none"/>
          </a:ln>
        </p:spPr>
      </p:cxnSp>
      <p:sp>
        <p:nvSpPr>
          <p:cNvPr id="156" name="Google Shape;156;p16"/>
          <p:cNvSpPr/>
          <p:nvPr/>
        </p:nvSpPr>
        <p:spPr>
          <a:xfrm>
            <a:off x="5432125" y="4586425"/>
            <a:ext cx="710100" cy="12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Enter</a:t>
            </a:r>
            <a:endParaRPr sz="1000"/>
          </a:p>
        </p:txBody>
      </p:sp>
      <p:sp>
        <p:nvSpPr>
          <p:cNvPr id="157" name="Google Shape;157;p16"/>
          <p:cNvSpPr txBox="1"/>
          <p:nvPr/>
        </p:nvSpPr>
        <p:spPr>
          <a:xfrm>
            <a:off x="994025" y="3685800"/>
            <a:ext cx="52014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a:t>
            </a:r>
            <a:r>
              <a:rPr lang="en" sz="700"/>
              <a:t>participant1] Hello, who wants to play a game?</a:t>
            </a:r>
            <a:endParaRPr sz="700"/>
          </a:p>
        </p:txBody>
      </p:sp>
      <p:sp>
        <p:nvSpPr>
          <p:cNvPr id="158" name="Google Shape;158;p16"/>
          <p:cNvSpPr/>
          <p:nvPr/>
        </p:nvSpPr>
        <p:spPr>
          <a:xfrm>
            <a:off x="1054100" y="966925"/>
            <a:ext cx="9144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Create Game</a:t>
            </a:r>
            <a:endParaRPr sz="900"/>
          </a:p>
        </p:txBody>
      </p:sp>
      <p:sp>
        <p:nvSpPr>
          <p:cNvPr id="159" name="Google Shape;159;p16"/>
          <p:cNvSpPr/>
          <p:nvPr/>
        </p:nvSpPr>
        <p:spPr>
          <a:xfrm>
            <a:off x="1050150" y="1781750"/>
            <a:ext cx="207600" cy="20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16"/>
          <p:cNvSpPr txBox="1"/>
          <p:nvPr/>
        </p:nvSpPr>
        <p:spPr>
          <a:xfrm>
            <a:off x="1775325" y="1718450"/>
            <a:ext cx="1542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a:t>
            </a:r>
            <a:r>
              <a:rPr lang="en" sz="900"/>
              <a:t>articipant1’s game</a:t>
            </a:r>
            <a:endParaRPr sz="900"/>
          </a:p>
        </p:txBody>
      </p:sp>
      <p:sp>
        <p:nvSpPr>
          <p:cNvPr id="161" name="Google Shape;161;p16"/>
          <p:cNvSpPr/>
          <p:nvPr/>
        </p:nvSpPr>
        <p:spPr>
          <a:xfrm>
            <a:off x="1050150" y="2162750"/>
            <a:ext cx="207600" cy="20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16"/>
          <p:cNvSpPr txBox="1"/>
          <p:nvPr/>
        </p:nvSpPr>
        <p:spPr>
          <a:xfrm>
            <a:off x="1775325" y="2099450"/>
            <a:ext cx="1542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Participant6’s game</a:t>
            </a:r>
            <a:endParaRPr sz="900"/>
          </a:p>
        </p:txBody>
      </p:sp>
      <p:cxnSp>
        <p:nvCxnSpPr>
          <p:cNvPr id="163" name="Google Shape;163;p16"/>
          <p:cNvCxnSpPr/>
          <p:nvPr/>
        </p:nvCxnSpPr>
        <p:spPr>
          <a:xfrm>
            <a:off x="875975" y="1568825"/>
            <a:ext cx="5437500" cy="0"/>
          </a:xfrm>
          <a:prstGeom prst="straightConnector1">
            <a:avLst/>
          </a:prstGeom>
          <a:noFill/>
          <a:ln cap="flat" cmpd="sng" w="28575">
            <a:solidFill>
              <a:schemeClr val="dk1"/>
            </a:solidFill>
            <a:prstDash val="solid"/>
            <a:round/>
            <a:headEnd len="med" w="med" type="none"/>
            <a:tailEnd len="med" w="med" type="none"/>
          </a:ln>
        </p:spPr>
      </p:cxnSp>
      <p:sp>
        <p:nvSpPr>
          <p:cNvPr id="164" name="Google Shape;164;p16"/>
          <p:cNvSpPr txBox="1"/>
          <p:nvPr/>
        </p:nvSpPr>
        <p:spPr>
          <a:xfrm>
            <a:off x="1991800" y="1280775"/>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Game Title</a:t>
            </a:r>
            <a:endParaRPr sz="900"/>
          </a:p>
        </p:txBody>
      </p:sp>
      <p:sp>
        <p:nvSpPr>
          <p:cNvPr id="165" name="Google Shape;165;p16"/>
          <p:cNvSpPr txBox="1"/>
          <p:nvPr/>
        </p:nvSpPr>
        <p:spPr>
          <a:xfrm>
            <a:off x="3888141" y="1280775"/>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Players</a:t>
            </a:r>
            <a:endParaRPr sz="900"/>
          </a:p>
        </p:txBody>
      </p:sp>
      <p:sp>
        <p:nvSpPr>
          <p:cNvPr id="166" name="Google Shape;166;p16"/>
          <p:cNvSpPr txBox="1"/>
          <p:nvPr/>
        </p:nvSpPr>
        <p:spPr>
          <a:xfrm>
            <a:off x="3976466" y="1718450"/>
            <a:ext cx="4590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 / 6</a:t>
            </a:r>
            <a:endParaRPr sz="900"/>
          </a:p>
        </p:txBody>
      </p:sp>
      <p:sp>
        <p:nvSpPr>
          <p:cNvPr id="167" name="Google Shape;167;p16"/>
          <p:cNvSpPr txBox="1"/>
          <p:nvPr/>
        </p:nvSpPr>
        <p:spPr>
          <a:xfrm>
            <a:off x="3976466" y="2099450"/>
            <a:ext cx="5274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6 / 6</a:t>
            </a:r>
            <a:endParaRPr sz="900"/>
          </a:p>
        </p:txBody>
      </p:sp>
      <p:sp>
        <p:nvSpPr>
          <p:cNvPr id="168" name="Google Shape;168;p16"/>
          <p:cNvSpPr txBox="1"/>
          <p:nvPr/>
        </p:nvSpPr>
        <p:spPr>
          <a:xfrm>
            <a:off x="5344600" y="1280775"/>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169" name="Google Shape;169;p16"/>
          <p:cNvSpPr txBox="1"/>
          <p:nvPr/>
        </p:nvSpPr>
        <p:spPr>
          <a:xfrm>
            <a:off x="5344600" y="1718450"/>
            <a:ext cx="6156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Waiting</a:t>
            </a:r>
            <a:endParaRPr sz="900"/>
          </a:p>
        </p:txBody>
      </p:sp>
      <p:sp>
        <p:nvSpPr>
          <p:cNvPr id="170" name="Google Shape;170;p16"/>
          <p:cNvSpPr txBox="1"/>
          <p:nvPr/>
        </p:nvSpPr>
        <p:spPr>
          <a:xfrm>
            <a:off x="5432925" y="2099450"/>
            <a:ext cx="5274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Full</a:t>
            </a:r>
            <a:endParaRPr sz="900"/>
          </a:p>
        </p:txBody>
      </p:sp>
      <p:sp>
        <p:nvSpPr>
          <p:cNvPr id="171" name="Google Shape;171;p16"/>
          <p:cNvSpPr txBox="1"/>
          <p:nvPr/>
        </p:nvSpPr>
        <p:spPr>
          <a:xfrm>
            <a:off x="6880727" y="1261250"/>
            <a:ext cx="9144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List of Players</a:t>
            </a:r>
            <a:endParaRPr sz="900"/>
          </a:p>
        </p:txBody>
      </p:sp>
      <p:sp>
        <p:nvSpPr>
          <p:cNvPr id="172" name="Google Shape;172;p16"/>
          <p:cNvSpPr txBox="1"/>
          <p:nvPr/>
        </p:nvSpPr>
        <p:spPr>
          <a:xfrm>
            <a:off x="3754375" y="843100"/>
            <a:ext cx="18186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chemeClr val="dk1"/>
                </a:solidFill>
              </a:rPr>
              <a:t>Texas Hold’em</a:t>
            </a:r>
            <a:endParaRPr b="1" sz="1700">
              <a:solidFill>
                <a:schemeClr val="dk1"/>
              </a:solidFill>
            </a:endParaRPr>
          </a:p>
          <a:p>
            <a:pPr indent="0" lvl="0" marL="0" rtl="0" algn="l">
              <a:spcBef>
                <a:spcPts val="0"/>
              </a:spcBef>
              <a:spcAft>
                <a:spcPts val="0"/>
              </a:spcAft>
              <a:buNone/>
            </a:pPr>
            <a:r>
              <a:t/>
            </a:r>
            <a:endParaRPr b="1" sz="1700"/>
          </a:p>
        </p:txBody>
      </p:sp>
      <p:sp>
        <p:nvSpPr>
          <p:cNvPr id="173" name="Google Shape;173;p16"/>
          <p:cNvSpPr/>
          <p:nvPr/>
        </p:nvSpPr>
        <p:spPr>
          <a:xfrm>
            <a:off x="2040500" y="966925"/>
            <a:ext cx="10104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Return to game</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7"/>
          <p:cNvPicPr preferRelativeResize="0"/>
          <p:nvPr/>
        </p:nvPicPr>
        <p:blipFill rotWithShape="1">
          <a:blip r:embed="rId4">
            <a:alphaModFix/>
          </a:blip>
          <a:srcRect b="7241" l="0" r="0" t="8363"/>
          <a:stretch/>
        </p:blipFill>
        <p:spPr>
          <a:xfrm>
            <a:off x="0" y="0"/>
            <a:ext cx="9144003" cy="5143501"/>
          </a:xfrm>
          <a:prstGeom prst="rect">
            <a:avLst/>
          </a:prstGeom>
          <a:noFill/>
          <a:ln>
            <a:noFill/>
          </a:ln>
        </p:spPr>
      </p:pic>
      <p:sp>
        <p:nvSpPr>
          <p:cNvPr id="179" name="Google Shape;179;p17"/>
          <p:cNvSpPr txBox="1"/>
          <p:nvPr>
            <p:ph type="title"/>
          </p:nvPr>
        </p:nvSpPr>
        <p:spPr>
          <a:xfrm>
            <a:off x="120250" y="19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Lobby </a:t>
            </a:r>
            <a:r>
              <a:rPr lang="en">
                <a:solidFill>
                  <a:schemeClr val="lt1"/>
                </a:solidFill>
                <a:highlight>
                  <a:schemeClr val="dk1"/>
                </a:highlight>
              </a:rPr>
              <a:t>Features</a:t>
            </a:r>
            <a:endParaRPr>
              <a:solidFill>
                <a:schemeClr val="lt1"/>
              </a:solidFill>
              <a:highlight>
                <a:schemeClr val="dk1"/>
              </a:highlight>
            </a:endParaRPr>
          </a:p>
        </p:txBody>
      </p:sp>
      <p:sp>
        <p:nvSpPr>
          <p:cNvPr id="180" name="Google Shape;180;p17"/>
          <p:cNvSpPr/>
          <p:nvPr/>
        </p:nvSpPr>
        <p:spPr>
          <a:xfrm>
            <a:off x="875400" y="1242275"/>
            <a:ext cx="7393200" cy="27363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arenR"/>
            </a:pPr>
            <a:r>
              <a:rPr lang="en">
                <a:solidFill>
                  <a:schemeClr val="dk1"/>
                </a:solidFill>
              </a:rPr>
              <a:t>Every account ID logged in will appear on the right side in “list of </a:t>
            </a:r>
            <a:r>
              <a:rPr lang="en">
                <a:solidFill>
                  <a:schemeClr val="dk1"/>
                </a:solidFill>
              </a:rPr>
              <a:t>participants</a:t>
            </a:r>
            <a:r>
              <a:rPr lang="en">
                <a:solidFill>
                  <a:schemeClr val="dk1"/>
                </a:solidFill>
              </a:rPr>
              <a:t>”</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arenR"/>
            </a:pPr>
            <a:r>
              <a:rPr lang="en">
                <a:solidFill>
                  <a:schemeClr val="dk1"/>
                </a:solidFill>
              </a:rPr>
              <a:t>The chat feature at the bottom can be seen by all participants</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arenR"/>
            </a:pPr>
            <a:r>
              <a:rPr lang="en">
                <a:solidFill>
                  <a:schemeClr val="dk1"/>
                </a:solidFill>
              </a:rPr>
              <a:t>Upon creation of a game, the host can specify special rules of the game such as betting limits/starting amounts/small and big blind increments</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arenR"/>
            </a:pPr>
            <a:r>
              <a:rPr lang="en">
                <a:solidFill>
                  <a:schemeClr val="dk1"/>
                </a:solidFill>
              </a:rPr>
              <a:t>A game can start as long as there are 2 players to a maximum of </a:t>
            </a:r>
            <a:r>
              <a:rPr lang="en">
                <a:solidFill>
                  <a:schemeClr val="dk1"/>
                </a:solidFill>
              </a:rPr>
              <a:t>6 players</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arenR"/>
            </a:pPr>
            <a:r>
              <a:rPr lang="en">
                <a:solidFill>
                  <a:schemeClr val="dk1"/>
                </a:solidFill>
              </a:rPr>
              <a:t>If the user has left an </a:t>
            </a:r>
            <a:r>
              <a:rPr lang="en">
                <a:solidFill>
                  <a:schemeClr val="dk1"/>
                </a:solidFill>
              </a:rPr>
              <a:t>ongoing</a:t>
            </a:r>
            <a:r>
              <a:rPr lang="en">
                <a:solidFill>
                  <a:schemeClr val="dk1"/>
                </a:solidFill>
              </a:rPr>
              <a:t> game, he can re-join at anytime, provided the game hasn’t finished. The user will return but must wait if the round is still ongoing. Once the round is finish, the user will be given 2 cards and the game will proceed as is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8"/>
          <p:cNvPicPr preferRelativeResize="0"/>
          <p:nvPr/>
        </p:nvPicPr>
        <p:blipFill rotWithShape="1">
          <a:blip r:embed="rId3">
            <a:alphaModFix/>
          </a:blip>
          <a:srcRect b="7241" l="0" r="0" t="8363"/>
          <a:stretch/>
        </p:blipFill>
        <p:spPr>
          <a:xfrm>
            <a:off x="0" y="0"/>
            <a:ext cx="9144003" cy="5143501"/>
          </a:xfrm>
          <a:prstGeom prst="rect">
            <a:avLst/>
          </a:prstGeom>
          <a:noFill/>
          <a:ln>
            <a:noFill/>
          </a:ln>
        </p:spPr>
      </p:pic>
      <p:sp>
        <p:nvSpPr>
          <p:cNvPr id="186" name="Google Shape;186;p18"/>
          <p:cNvSpPr txBox="1"/>
          <p:nvPr>
            <p:ph type="title"/>
          </p:nvPr>
        </p:nvSpPr>
        <p:spPr>
          <a:xfrm>
            <a:off x="120250" y="19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Rules Page</a:t>
            </a:r>
            <a:endParaRPr>
              <a:solidFill>
                <a:schemeClr val="lt1"/>
              </a:solidFill>
              <a:highlight>
                <a:schemeClr val="dk1"/>
              </a:highlight>
            </a:endParaRPr>
          </a:p>
        </p:txBody>
      </p:sp>
      <p:sp>
        <p:nvSpPr>
          <p:cNvPr id="187" name="Google Shape;187;p18"/>
          <p:cNvSpPr/>
          <p:nvPr/>
        </p:nvSpPr>
        <p:spPr>
          <a:xfrm>
            <a:off x="875400" y="899050"/>
            <a:ext cx="7393200" cy="39294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18"/>
          <p:cNvSpPr/>
          <p:nvPr/>
        </p:nvSpPr>
        <p:spPr>
          <a:xfrm>
            <a:off x="875400" y="899050"/>
            <a:ext cx="7393200" cy="3342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18"/>
          <p:cNvSpPr/>
          <p:nvPr/>
        </p:nvSpPr>
        <p:spPr>
          <a:xfrm>
            <a:off x="7498775" y="966925"/>
            <a:ext cx="6438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Log out</a:t>
            </a:r>
            <a:endParaRPr sz="900"/>
          </a:p>
        </p:txBody>
      </p:sp>
      <p:cxnSp>
        <p:nvCxnSpPr>
          <p:cNvPr id="190" name="Google Shape;190;p18"/>
          <p:cNvCxnSpPr>
            <a:stCxn id="191" idx="1"/>
          </p:cNvCxnSpPr>
          <p:nvPr/>
        </p:nvCxnSpPr>
        <p:spPr>
          <a:xfrm>
            <a:off x="964050" y="4647050"/>
            <a:ext cx="0" cy="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18"/>
          <p:cNvCxnSpPr>
            <a:stCxn id="191" idx="1"/>
          </p:cNvCxnSpPr>
          <p:nvPr/>
        </p:nvCxnSpPr>
        <p:spPr>
          <a:xfrm>
            <a:off x="964050" y="4647050"/>
            <a:ext cx="0" cy="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18"/>
          <p:cNvSpPr/>
          <p:nvPr/>
        </p:nvSpPr>
        <p:spPr>
          <a:xfrm>
            <a:off x="1054100" y="966925"/>
            <a:ext cx="10674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 to Lobby</a:t>
            </a:r>
            <a:endParaRPr sz="900"/>
          </a:p>
        </p:txBody>
      </p:sp>
      <p:sp>
        <p:nvSpPr>
          <p:cNvPr id="194" name="Google Shape;194;p18"/>
          <p:cNvSpPr txBox="1"/>
          <p:nvPr/>
        </p:nvSpPr>
        <p:spPr>
          <a:xfrm>
            <a:off x="3486597" y="840325"/>
            <a:ext cx="21708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HOW TO PLAY</a:t>
            </a:r>
            <a:endParaRPr b="1" sz="1700"/>
          </a:p>
        </p:txBody>
      </p:sp>
      <p:sp>
        <p:nvSpPr>
          <p:cNvPr id="195" name="Google Shape;195;p18"/>
          <p:cNvSpPr txBox="1"/>
          <p:nvPr/>
        </p:nvSpPr>
        <p:spPr>
          <a:xfrm>
            <a:off x="1054098" y="1442775"/>
            <a:ext cx="15726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Basic Rules</a:t>
            </a:r>
            <a:endParaRPr b="1" sz="1700"/>
          </a:p>
        </p:txBody>
      </p:sp>
      <p:sp>
        <p:nvSpPr>
          <p:cNvPr id="196" name="Google Shape;196;p18"/>
          <p:cNvSpPr txBox="1"/>
          <p:nvPr/>
        </p:nvSpPr>
        <p:spPr>
          <a:xfrm>
            <a:off x="1054100" y="2357175"/>
            <a:ext cx="19188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Betting</a:t>
            </a:r>
            <a:endParaRPr b="1" sz="1700"/>
          </a:p>
        </p:txBody>
      </p:sp>
      <p:sp>
        <p:nvSpPr>
          <p:cNvPr id="197" name="Google Shape;197;p18"/>
          <p:cNvSpPr txBox="1"/>
          <p:nvPr/>
        </p:nvSpPr>
        <p:spPr>
          <a:xfrm>
            <a:off x="1054100" y="3957375"/>
            <a:ext cx="24324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Cards Rankings</a:t>
            </a:r>
            <a:endParaRPr b="1" sz="1700"/>
          </a:p>
        </p:txBody>
      </p:sp>
      <p:sp>
        <p:nvSpPr>
          <p:cNvPr id="198" name="Google Shape;198;p18"/>
          <p:cNvSpPr txBox="1"/>
          <p:nvPr/>
        </p:nvSpPr>
        <p:spPr>
          <a:xfrm>
            <a:off x="1203825" y="2748875"/>
            <a:ext cx="1542300" cy="9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 need to read the rules</a:t>
            </a:r>
            <a:endParaRPr sz="900"/>
          </a:p>
        </p:txBody>
      </p:sp>
      <p:sp>
        <p:nvSpPr>
          <p:cNvPr id="199" name="Google Shape;199;p18"/>
          <p:cNvSpPr txBox="1"/>
          <p:nvPr/>
        </p:nvSpPr>
        <p:spPr>
          <a:xfrm>
            <a:off x="1203825" y="1758275"/>
            <a:ext cx="2905200" cy="5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 turn orders</a:t>
            </a:r>
            <a:endParaRPr sz="900"/>
          </a:p>
        </p:txBody>
      </p:sp>
      <p:sp>
        <p:nvSpPr>
          <p:cNvPr id="200" name="Google Shape;200;p18"/>
          <p:cNvSpPr txBox="1"/>
          <p:nvPr/>
        </p:nvSpPr>
        <p:spPr>
          <a:xfrm>
            <a:off x="1203825" y="4330575"/>
            <a:ext cx="66936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High card &lt; Pair &lt; Two Pair &lt; Three of a Kind &lt; Straight &lt; Flush &lt; Full house &lt; Four of a kind &lt; Straight flush &lt; Royal flush</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19"/>
          <p:cNvPicPr preferRelativeResize="0"/>
          <p:nvPr/>
        </p:nvPicPr>
        <p:blipFill rotWithShape="1">
          <a:blip r:embed="rId4">
            <a:alphaModFix/>
          </a:blip>
          <a:srcRect b="7241" l="0" r="0" t="8363"/>
          <a:stretch/>
        </p:blipFill>
        <p:spPr>
          <a:xfrm>
            <a:off x="0" y="0"/>
            <a:ext cx="9144003" cy="5143501"/>
          </a:xfrm>
          <a:prstGeom prst="rect">
            <a:avLst/>
          </a:prstGeom>
          <a:noFill/>
          <a:ln>
            <a:noFill/>
          </a:ln>
        </p:spPr>
      </p:pic>
      <p:sp>
        <p:nvSpPr>
          <p:cNvPr id="206" name="Google Shape;206;p19"/>
          <p:cNvSpPr txBox="1"/>
          <p:nvPr>
            <p:ph type="title"/>
          </p:nvPr>
        </p:nvSpPr>
        <p:spPr>
          <a:xfrm>
            <a:off x="120250" y="19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Game Board</a:t>
            </a:r>
            <a:endParaRPr>
              <a:solidFill>
                <a:schemeClr val="lt1"/>
              </a:solidFill>
              <a:highlight>
                <a:schemeClr val="dk1"/>
              </a:highlight>
            </a:endParaRPr>
          </a:p>
        </p:txBody>
      </p:sp>
      <p:sp>
        <p:nvSpPr>
          <p:cNvPr id="207" name="Google Shape;207;p19"/>
          <p:cNvSpPr/>
          <p:nvPr/>
        </p:nvSpPr>
        <p:spPr>
          <a:xfrm>
            <a:off x="875400" y="899050"/>
            <a:ext cx="7393200" cy="39294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19"/>
          <p:cNvSpPr/>
          <p:nvPr/>
        </p:nvSpPr>
        <p:spPr>
          <a:xfrm>
            <a:off x="4032825" y="3914475"/>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 </a:t>
            </a:r>
            <a:r>
              <a:rPr lang="en" sz="1600"/>
              <a:t>♠</a:t>
            </a:r>
            <a:endParaRPr sz="1600"/>
          </a:p>
        </p:txBody>
      </p:sp>
      <p:sp>
        <p:nvSpPr>
          <p:cNvPr id="209" name="Google Shape;209;p19"/>
          <p:cNvSpPr/>
          <p:nvPr/>
        </p:nvSpPr>
        <p:spPr>
          <a:xfrm>
            <a:off x="4490025" y="3914475"/>
            <a:ext cx="424200" cy="53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3</a:t>
            </a:r>
            <a:r>
              <a:rPr lang="en">
                <a:solidFill>
                  <a:schemeClr val="lt1"/>
                </a:solidFill>
              </a:rPr>
              <a:t>🧡</a:t>
            </a:r>
            <a:endParaRPr>
              <a:solidFill>
                <a:schemeClr val="lt1"/>
              </a:solidFill>
            </a:endParaRPr>
          </a:p>
        </p:txBody>
      </p:sp>
      <p:sp>
        <p:nvSpPr>
          <p:cNvPr id="210" name="Google Shape;210;p19"/>
          <p:cNvSpPr/>
          <p:nvPr/>
        </p:nvSpPr>
        <p:spPr>
          <a:xfrm>
            <a:off x="2568950" y="2455650"/>
            <a:ext cx="770700" cy="7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Deck</a:t>
            </a:r>
            <a:endParaRPr sz="1200"/>
          </a:p>
        </p:txBody>
      </p:sp>
      <p:sp>
        <p:nvSpPr>
          <p:cNvPr id="211" name="Google Shape;211;p19"/>
          <p:cNvSpPr txBox="1"/>
          <p:nvPr/>
        </p:nvSpPr>
        <p:spPr>
          <a:xfrm>
            <a:off x="4174350" y="4451475"/>
            <a:ext cx="9342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Player</a:t>
            </a:r>
            <a:r>
              <a:rPr lang="en" sz="900"/>
              <a:t>1: 175$</a:t>
            </a:r>
            <a:endParaRPr sz="900"/>
          </a:p>
        </p:txBody>
      </p:sp>
      <p:sp>
        <p:nvSpPr>
          <p:cNvPr id="212" name="Google Shape;212;p19"/>
          <p:cNvSpPr txBox="1"/>
          <p:nvPr/>
        </p:nvSpPr>
        <p:spPr>
          <a:xfrm>
            <a:off x="7437050" y="2992650"/>
            <a:ext cx="9924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Player3: 100$</a:t>
            </a:r>
            <a:endParaRPr sz="900"/>
          </a:p>
        </p:txBody>
      </p:sp>
      <p:sp>
        <p:nvSpPr>
          <p:cNvPr id="213" name="Google Shape;213;p19"/>
          <p:cNvSpPr txBox="1"/>
          <p:nvPr/>
        </p:nvSpPr>
        <p:spPr>
          <a:xfrm>
            <a:off x="5692500" y="899050"/>
            <a:ext cx="9342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Player4: 100$</a:t>
            </a:r>
            <a:endParaRPr sz="900"/>
          </a:p>
        </p:txBody>
      </p:sp>
      <p:sp>
        <p:nvSpPr>
          <p:cNvPr id="214" name="Google Shape;214;p19"/>
          <p:cNvSpPr txBox="1"/>
          <p:nvPr/>
        </p:nvSpPr>
        <p:spPr>
          <a:xfrm>
            <a:off x="959625" y="2992650"/>
            <a:ext cx="9342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Player6: 75$</a:t>
            </a:r>
            <a:endParaRPr sz="900"/>
          </a:p>
        </p:txBody>
      </p:sp>
      <p:sp>
        <p:nvSpPr>
          <p:cNvPr id="215" name="Google Shape;215;p19"/>
          <p:cNvSpPr/>
          <p:nvPr/>
        </p:nvSpPr>
        <p:spPr>
          <a:xfrm>
            <a:off x="1024650" y="3703200"/>
            <a:ext cx="1506600" cy="103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chat</a:t>
            </a:r>
            <a:endParaRPr/>
          </a:p>
        </p:txBody>
      </p:sp>
      <p:cxnSp>
        <p:nvCxnSpPr>
          <p:cNvPr id="216" name="Google Shape;216;p19"/>
          <p:cNvCxnSpPr/>
          <p:nvPr/>
        </p:nvCxnSpPr>
        <p:spPr>
          <a:xfrm flipH="1">
            <a:off x="4999125" y="3111450"/>
            <a:ext cx="320400" cy="199200"/>
          </a:xfrm>
          <a:prstGeom prst="straightConnector1">
            <a:avLst/>
          </a:prstGeom>
          <a:noFill/>
          <a:ln cap="flat" cmpd="sng" w="9525">
            <a:solidFill>
              <a:srgbClr val="FF0000"/>
            </a:solidFill>
            <a:prstDash val="solid"/>
            <a:round/>
            <a:headEnd len="med" w="med" type="none"/>
            <a:tailEnd len="med" w="med" type="triangle"/>
          </a:ln>
        </p:spPr>
      </p:cxnSp>
      <p:cxnSp>
        <p:nvCxnSpPr>
          <p:cNvPr id="217" name="Google Shape;217;p19"/>
          <p:cNvCxnSpPr/>
          <p:nvPr/>
        </p:nvCxnSpPr>
        <p:spPr>
          <a:xfrm>
            <a:off x="5050725" y="2177850"/>
            <a:ext cx="217200" cy="125400"/>
          </a:xfrm>
          <a:prstGeom prst="straightConnector1">
            <a:avLst/>
          </a:prstGeom>
          <a:noFill/>
          <a:ln cap="flat" cmpd="sng" w="9525">
            <a:solidFill>
              <a:srgbClr val="FF0000"/>
            </a:solidFill>
            <a:prstDash val="solid"/>
            <a:round/>
            <a:headEnd len="med" w="med" type="none"/>
            <a:tailEnd len="med" w="med" type="triangle"/>
          </a:ln>
        </p:spPr>
      </p:cxnSp>
      <p:cxnSp>
        <p:nvCxnSpPr>
          <p:cNvPr id="218" name="Google Shape;218;p19"/>
          <p:cNvCxnSpPr/>
          <p:nvPr/>
        </p:nvCxnSpPr>
        <p:spPr>
          <a:xfrm flipH="1" rot="10800000">
            <a:off x="3763725" y="2224300"/>
            <a:ext cx="269100" cy="155400"/>
          </a:xfrm>
          <a:prstGeom prst="straightConnector1">
            <a:avLst/>
          </a:prstGeom>
          <a:noFill/>
          <a:ln cap="flat" cmpd="sng" w="9525">
            <a:solidFill>
              <a:srgbClr val="FF0000"/>
            </a:solidFill>
            <a:prstDash val="solid"/>
            <a:round/>
            <a:headEnd len="med" w="med" type="none"/>
            <a:tailEnd len="med" w="med" type="triangle"/>
          </a:ln>
        </p:spPr>
      </p:cxnSp>
      <p:cxnSp>
        <p:nvCxnSpPr>
          <p:cNvPr id="219" name="Google Shape;219;p19"/>
          <p:cNvCxnSpPr/>
          <p:nvPr/>
        </p:nvCxnSpPr>
        <p:spPr>
          <a:xfrm rot="10800000">
            <a:off x="3762675" y="3145050"/>
            <a:ext cx="271200" cy="132000"/>
          </a:xfrm>
          <a:prstGeom prst="straightConnector1">
            <a:avLst/>
          </a:prstGeom>
          <a:noFill/>
          <a:ln cap="flat" cmpd="sng" w="9525">
            <a:solidFill>
              <a:srgbClr val="FF0000"/>
            </a:solidFill>
            <a:prstDash val="solid"/>
            <a:round/>
            <a:headEnd len="med" w="med" type="none"/>
            <a:tailEnd len="med" w="med" type="triangle"/>
          </a:ln>
        </p:spPr>
      </p:cxnSp>
      <p:sp>
        <p:nvSpPr>
          <p:cNvPr id="220" name="Google Shape;220;p19"/>
          <p:cNvSpPr/>
          <p:nvPr/>
        </p:nvSpPr>
        <p:spPr>
          <a:xfrm>
            <a:off x="7526900" y="966925"/>
            <a:ext cx="6156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Log out</a:t>
            </a:r>
            <a:endParaRPr sz="900"/>
          </a:p>
        </p:txBody>
      </p:sp>
      <p:grpSp>
        <p:nvGrpSpPr>
          <p:cNvPr id="221" name="Google Shape;221;p19"/>
          <p:cNvGrpSpPr/>
          <p:nvPr/>
        </p:nvGrpSpPr>
        <p:grpSpPr>
          <a:xfrm>
            <a:off x="7179525" y="2303250"/>
            <a:ext cx="424200" cy="537000"/>
            <a:chOff x="7179525" y="2303250"/>
            <a:chExt cx="424200" cy="537000"/>
          </a:xfrm>
        </p:grpSpPr>
        <p:sp>
          <p:nvSpPr>
            <p:cNvPr id="222" name="Google Shape;222;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23" name="Google Shape;223;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grpSp>
        <p:nvGrpSpPr>
          <p:cNvPr id="224" name="Google Shape;224;p19"/>
          <p:cNvGrpSpPr/>
          <p:nvPr/>
        </p:nvGrpSpPr>
        <p:grpSpPr>
          <a:xfrm>
            <a:off x="7328000" y="2455650"/>
            <a:ext cx="424200" cy="537000"/>
            <a:chOff x="7179525" y="2303250"/>
            <a:chExt cx="424200" cy="537000"/>
          </a:xfrm>
        </p:grpSpPr>
        <p:sp>
          <p:nvSpPr>
            <p:cNvPr id="225" name="Google Shape;225;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26" name="Google Shape;226;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grpSp>
        <p:nvGrpSpPr>
          <p:cNvPr id="227" name="Google Shape;227;p19"/>
          <p:cNvGrpSpPr/>
          <p:nvPr/>
        </p:nvGrpSpPr>
        <p:grpSpPr>
          <a:xfrm>
            <a:off x="6014025" y="1238200"/>
            <a:ext cx="424200" cy="537000"/>
            <a:chOff x="7179525" y="2303250"/>
            <a:chExt cx="424200" cy="537000"/>
          </a:xfrm>
        </p:grpSpPr>
        <p:sp>
          <p:nvSpPr>
            <p:cNvPr id="228" name="Google Shape;228;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29" name="Google Shape;229;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grpSp>
        <p:nvGrpSpPr>
          <p:cNvPr id="230" name="Google Shape;230;p19"/>
          <p:cNvGrpSpPr/>
          <p:nvPr/>
        </p:nvGrpSpPr>
        <p:grpSpPr>
          <a:xfrm>
            <a:off x="5556825" y="1235157"/>
            <a:ext cx="424200" cy="537000"/>
            <a:chOff x="7179525" y="2303250"/>
            <a:chExt cx="424200" cy="537000"/>
          </a:xfrm>
        </p:grpSpPr>
        <p:sp>
          <p:nvSpPr>
            <p:cNvPr id="231" name="Google Shape;231;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32" name="Google Shape;232;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sp>
        <p:nvSpPr>
          <p:cNvPr id="233" name="Google Shape;233;p19"/>
          <p:cNvSpPr/>
          <p:nvPr/>
        </p:nvSpPr>
        <p:spPr>
          <a:xfrm>
            <a:off x="3690600" y="2493875"/>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 </a:t>
            </a:r>
            <a:r>
              <a:rPr lang="en" sz="1600"/>
              <a:t>♠</a:t>
            </a:r>
            <a:endParaRPr sz="1600"/>
          </a:p>
        </p:txBody>
      </p:sp>
      <p:sp>
        <p:nvSpPr>
          <p:cNvPr id="234" name="Google Shape;234;p19"/>
          <p:cNvSpPr/>
          <p:nvPr/>
        </p:nvSpPr>
        <p:spPr>
          <a:xfrm>
            <a:off x="4147800" y="2493875"/>
            <a:ext cx="424200" cy="53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3</a:t>
            </a:r>
            <a:r>
              <a:rPr lang="en">
                <a:solidFill>
                  <a:schemeClr val="dk1"/>
                </a:solidFill>
              </a:rPr>
              <a:t>🔶</a:t>
            </a:r>
            <a:endParaRPr>
              <a:solidFill>
                <a:schemeClr val="dk1"/>
              </a:solidFill>
            </a:endParaRPr>
          </a:p>
        </p:txBody>
      </p:sp>
      <p:sp>
        <p:nvSpPr>
          <p:cNvPr id="235" name="Google Shape;235;p19"/>
          <p:cNvSpPr/>
          <p:nvPr/>
        </p:nvSpPr>
        <p:spPr>
          <a:xfrm>
            <a:off x="4605000" y="2493875"/>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r>
              <a:rPr lang="en"/>
              <a:t> </a:t>
            </a:r>
            <a:r>
              <a:rPr lang="en" sz="1900"/>
              <a:t>♠</a:t>
            </a:r>
            <a:endParaRPr sz="1900"/>
          </a:p>
        </p:txBody>
      </p:sp>
      <p:sp>
        <p:nvSpPr>
          <p:cNvPr id="236" name="Google Shape;236;p19"/>
          <p:cNvSpPr/>
          <p:nvPr/>
        </p:nvSpPr>
        <p:spPr>
          <a:xfrm>
            <a:off x="5062200" y="2493875"/>
            <a:ext cx="424200" cy="53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K</a:t>
            </a:r>
            <a:r>
              <a:rPr lang="en">
                <a:solidFill>
                  <a:schemeClr val="lt1"/>
                </a:solidFill>
              </a:rPr>
              <a:t>🧡</a:t>
            </a:r>
            <a:endParaRPr>
              <a:solidFill>
                <a:schemeClr val="lt1"/>
              </a:solidFill>
            </a:endParaRPr>
          </a:p>
        </p:txBody>
      </p:sp>
      <p:sp>
        <p:nvSpPr>
          <p:cNvPr id="237" name="Google Shape;237;p19"/>
          <p:cNvSpPr/>
          <p:nvPr/>
        </p:nvSpPr>
        <p:spPr>
          <a:xfrm>
            <a:off x="5509300" y="2493875"/>
            <a:ext cx="424200" cy="53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6</a:t>
            </a:r>
            <a:r>
              <a:rPr lang="en">
                <a:solidFill>
                  <a:schemeClr val="lt1"/>
                </a:solidFill>
              </a:rPr>
              <a:t>🧡</a:t>
            </a:r>
            <a:endParaRPr>
              <a:solidFill>
                <a:schemeClr val="lt1"/>
              </a:solidFill>
            </a:endParaRPr>
          </a:p>
        </p:txBody>
      </p:sp>
      <p:grpSp>
        <p:nvGrpSpPr>
          <p:cNvPr id="238" name="Google Shape;238;p19"/>
          <p:cNvGrpSpPr/>
          <p:nvPr/>
        </p:nvGrpSpPr>
        <p:grpSpPr>
          <a:xfrm>
            <a:off x="1024650" y="2435250"/>
            <a:ext cx="424200" cy="537000"/>
            <a:chOff x="7179525" y="2303250"/>
            <a:chExt cx="424200" cy="537000"/>
          </a:xfrm>
        </p:grpSpPr>
        <p:sp>
          <p:nvSpPr>
            <p:cNvPr id="239" name="Google Shape;239;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40" name="Google Shape;240;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grpSp>
        <p:nvGrpSpPr>
          <p:cNvPr id="241" name="Google Shape;241;p19"/>
          <p:cNvGrpSpPr/>
          <p:nvPr/>
        </p:nvGrpSpPr>
        <p:grpSpPr>
          <a:xfrm>
            <a:off x="1177050" y="2282850"/>
            <a:ext cx="424200" cy="537000"/>
            <a:chOff x="7179525" y="2303250"/>
            <a:chExt cx="424200" cy="537000"/>
          </a:xfrm>
        </p:grpSpPr>
        <p:sp>
          <p:nvSpPr>
            <p:cNvPr id="242" name="Google Shape;242;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43" name="Google Shape;243;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sp>
        <p:nvSpPr>
          <p:cNvPr id="244" name="Google Shape;244;p19"/>
          <p:cNvSpPr txBox="1"/>
          <p:nvPr/>
        </p:nvSpPr>
        <p:spPr>
          <a:xfrm>
            <a:off x="5319525" y="3513575"/>
            <a:ext cx="10332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Pot: 100$</a:t>
            </a:r>
            <a:endParaRPr sz="900"/>
          </a:p>
        </p:txBody>
      </p:sp>
      <p:grpSp>
        <p:nvGrpSpPr>
          <p:cNvPr id="245" name="Google Shape;245;p19"/>
          <p:cNvGrpSpPr/>
          <p:nvPr/>
        </p:nvGrpSpPr>
        <p:grpSpPr>
          <a:xfrm>
            <a:off x="6893200" y="4019350"/>
            <a:ext cx="424200" cy="537000"/>
            <a:chOff x="7179525" y="2303250"/>
            <a:chExt cx="424200" cy="537000"/>
          </a:xfrm>
        </p:grpSpPr>
        <p:sp>
          <p:nvSpPr>
            <p:cNvPr id="246" name="Google Shape;246;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47" name="Google Shape;247;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grpSp>
        <p:nvGrpSpPr>
          <p:cNvPr id="248" name="Google Shape;248;p19"/>
          <p:cNvGrpSpPr/>
          <p:nvPr/>
        </p:nvGrpSpPr>
        <p:grpSpPr>
          <a:xfrm>
            <a:off x="7356800" y="4019350"/>
            <a:ext cx="424200" cy="537000"/>
            <a:chOff x="7179525" y="2303250"/>
            <a:chExt cx="424200" cy="537000"/>
          </a:xfrm>
        </p:grpSpPr>
        <p:sp>
          <p:nvSpPr>
            <p:cNvPr id="249" name="Google Shape;249;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50" name="Google Shape;250;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sp>
        <p:nvSpPr>
          <p:cNvPr id="251" name="Google Shape;251;p19"/>
          <p:cNvSpPr txBox="1"/>
          <p:nvPr/>
        </p:nvSpPr>
        <p:spPr>
          <a:xfrm>
            <a:off x="2492100" y="899050"/>
            <a:ext cx="10332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Player5: 100$</a:t>
            </a:r>
            <a:endParaRPr sz="900"/>
          </a:p>
        </p:txBody>
      </p:sp>
      <p:grpSp>
        <p:nvGrpSpPr>
          <p:cNvPr id="252" name="Google Shape;252;p19"/>
          <p:cNvGrpSpPr/>
          <p:nvPr/>
        </p:nvGrpSpPr>
        <p:grpSpPr>
          <a:xfrm>
            <a:off x="2813625" y="1238200"/>
            <a:ext cx="424200" cy="537000"/>
            <a:chOff x="7179525" y="2303250"/>
            <a:chExt cx="424200" cy="537000"/>
          </a:xfrm>
        </p:grpSpPr>
        <p:sp>
          <p:nvSpPr>
            <p:cNvPr id="253" name="Google Shape;253;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54" name="Google Shape;254;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grpSp>
        <p:nvGrpSpPr>
          <p:cNvPr id="255" name="Google Shape;255;p19"/>
          <p:cNvGrpSpPr/>
          <p:nvPr/>
        </p:nvGrpSpPr>
        <p:grpSpPr>
          <a:xfrm>
            <a:off x="2356425" y="1235157"/>
            <a:ext cx="424200" cy="537000"/>
            <a:chOff x="7179525" y="2303250"/>
            <a:chExt cx="424200" cy="537000"/>
          </a:xfrm>
        </p:grpSpPr>
        <p:sp>
          <p:nvSpPr>
            <p:cNvPr id="256" name="Google Shape;256;p19"/>
            <p:cNvSpPr/>
            <p:nvPr/>
          </p:nvSpPr>
          <p:spPr>
            <a:xfrm>
              <a:off x="7179525" y="2303250"/>
              <a:ext cx="424200" cy="53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57" name="Google Shape;257;p19"/>
            <p:cNvSpPr/>
            <p:nvPr/>
          </p:nvSpPr>
          <p:spPr>
            <a:xfrm>
              <a:off x="7230959" y="2362411"/>
              <a:ext cx="320400" cy="427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sp>
        <p:nvSpPr>
          <p:cNvPr id="258" name="Google Shape;258;p19"/>
          <p:cNvSpPr/>
          <p:nvPr/>
        </p:nvSpPr>
        <p:spPr>
          <a:xfrm>
            <a:off x="3339650" y="44514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19"/>
          <p:cNvSpPr/>
          <p:nvPr/>
        </p:nvSpPr>
        <p:spPr>
          <a:xfrm>
            <a:off x="3339650" y="43752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19"/>
          <p:cNvSpPr/>
          <p:nvPr/>
        </p:nvSpPr>
        <p:spPr>
          <a:xfrm>
            <a:off x="3339650" y="42990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19"/>
          <p:cNvSpPr/>
          <p:nvPr/>
        </p:nvSpPr>
        <p:spPr>
          <a:xfrm>
            <a:off x="3339650" y="42228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19"/>
          <p:cNvSpPr/>
          <p:nvPr/>
        </p:nvSpPr>
        <p:spPr>
          <a:xfrm>
            <a:off x="3644450" y="44514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19"/>
          <p:cNvSpPr/>
          <p:nvPr/>
        </p:nvSpPr>
        <p:spPr>
          <a:xfrm>
            <a:off x="3644450" y="43752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19"/>
          <p:cNvSpPr/>
          <p:nvPr/>
        </p:nvSpPr>
        <p:spPr>
          <a:xfrm>
            <a:off x="3644450" y="42990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19"/>
          <p:cNvSpPr/>
          <p:nvPr/>
        </p:nvSpPr>
        <p:spPr>
          <a:xfrm>
            <a:off x="6463850" y="44514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19"/>
          <p:cNvSpPr/>
          <p:nvPr/>
        </p:nvSpPr>
        <p:spPr>
          <a:xfrm>
            <a:off x="6463850" y="43752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19"/>
          <p:cNvSpPr/>
          <p:nvPr/>
        </p:nvSpPr>
        <p:spPr>
          <a:xfrm>
            <a:off x="6463850" y="42990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19"/>
          <p:cNvSpPr/>
          <p:nvPr/>
        </p:nvSpPr>
        <p:spPr>
          <a:xfrm>
            <a:off x="6463850" y="42228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19"/>
          <p:cNvSpPr/>
          <p:nvPr/>
        </p:nvSpPr>
        <p:spPr>
          <a:xfrm>
            <a:off x="6979000" y="328215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19"/>
          <p:cNvSpPr/>
          <p:nvPr/>
        </p:nvSpPr>
        <p:spPr>
          <a:xfrm>
            <a:off x="6979000" y="320595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19"/>
          <p:cNvSpPr/>
          <p:nvPr/>
        </p:nvSpPr>
        <p:spPr>
          <a:xfrm>
            <a:off x="6979000" y="312975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19"/>
          <p:cNvSpPr/>
          <p:nvPr/>
        </p:nvSpPr>
        <p:spPr>
          <a:xfrm>
            <a:off x="6979000" y="305355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19"/>
          <p:cNvSpPr/>
          <p:nvPr/>
        </p:nvSpPr>
        <p:spPr>
          <a:xfrm>
            <a:off x="6624100" y="168880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19"/>
          <p:cNvSpPr/>
          <p:nvPr/>
        </p:nvSpPr>
        <p:spPr>
          <a:xfrm>
            <a:off x="6624100" y="161260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19"/>
          <p:cNvSpPr/>
          <p:nvPr/>
        </p:nvSpPr>
        <p:spPr>
          <a:xfrm>
            <a:off x="6624100" y="153640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19"/>
          <p:cNvSpPr/>
          <p:nvPr/>
        </p:nvSpPr>
        <p:spPr>
          <a:xfrm>
            <a:off x="6624100" y="146020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19"/>
          <p:cNvSpPr/>
          <p:nvPr/>
        </p:nvSpPr>
        <p:spPr>
          <a:xfrm>
            <a:off x="3493575" y="170090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19"/>
          <p:cNvSpPr/>
          <p:nvPr/>
        </p:nvSpPr>
        <p:spPr>
          <a:xfrm>
            <a:off x="3493575" y="162470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19"/>
          <p:cNvSpPr/>
          <p:nvPr/>
        </p:nvSpPr>
        <p:spPr>
          <a:xfrm>
            <a:off x="3493575" y="154850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19"/>
          <p:cNvSpPr/>
          <p:nvPr/>
        </p:nvSpPr>
        <p:spPr>
          <a:xfrm>
            <a:off x="3493575" y="147230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19"/>
          <p:cNvSpPr/>
          <p:nvPr/>
        </p:nvSpPr>
        <p:spPr>
          <a:xfrm>
            <a:off x="959625" y="202365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19"/>
          <p:cNvSpPr/>
          <p:nvPr/>
        </p:nvSpPr>
        <p:spPr>
          <a:xfrm>
            <a:off x="959625" y="194745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19"/>
          <p:cNvSpPr/>
          <p:nvPr/>
        </p:nvSpPr>
        <p:spPr>
          <a:xfrm>
            <a:off x="959625" y="1871250"/>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19"/>
          <p:cNvSpPr/>
          <p:nvPr/>
        </p:nvSpPr>
        <p:spPr>
          <a:xfrm>
            <a:off x="5850100" y="1881450"/>
            <a:ext cx="269100" cy="86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19"/>
          <p:cNvSpPr/>
          <p:nvPr/>
        </p:nvSpPr>
        <p:spPr>
          <a:xfrm>
            <a:off x="6732950" y="2527300"/>
            <a:ext cx="269100" cy="86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19"/>
          <p:cNvSpPr/>
          <p:nvPr/>
        </p:nvSpPr>
        <p:spPr>
          <a:xfrm>
            <a:off x="6732950" y="2609193"/>
            <a:ext cx="269100" cy="86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19"/>
          <p:cNvSpPr txBox="1"/>
          <p:nvPr/>
        </p:nvSpPr>
        <p:spPr>
          <a:xfrm>
            <a:off x="5556825" y="1957388"/>
            <a:ext cx="1080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Small blind: 2$</a:t>
            </a:r>
            <a:endParaRPr sz="900"/>
          </a:p>
        </p:txBody>
      </p:sp>
      <p:sp>
        <p:nvSpPr>
          <p:cNvPr id="288" name="Google Shape;288;p19"/>
          <p:cNvSpPr txBox="1"/>
          <p:nvPr/>
        </p:nvSpPr>
        <p:spPr>
          <a:xfrm>
            <a:off x="6185000" y="2285375"/>
            <a:ext cx="10809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Big </a:t>
            </a:r>
            <a:r>
              <a:rPr lang="en" sz="900"/>
              <a:t>blind: 4$</a:t>
            </a:r>
            <a:endParaRPr sz="900"/>
          </a:p>
        </p:txBody>
      </p:sp>
      <p:grpSp>
        <p:nvGrpSpPr>
          <p:cNvPr id="289" name="Google Shape;289;p19"/>
          <p:cNvGrpSpPr/>
          <p:nvPr/>
        </p:nvGrpSpPr>
        <p:grpSpPr>
          <a:xfrm>
            <a:off x="1762570" y="1174525"/>
            <a:ext cx="795300" cy="424200"/>
            <a:chOff x="2026970" y="2314350"/>
            <a:chExt cx="795300" cy="424200"/>
          </a:xfrm>
        </p:grpSpPr>
        <p:sp>
          <p:nvSpPr>
            <p:cNvPr id="290" name="Google Shape;290;p19"/>
            <p:cNvSpPr/>
            <p:nvPr/>
          </p:nvSpPr>
          <p:spPr>
            <a:xfrm>
              <a:off x="2074319" y="2314350"/>
              <a:ext cx="424200" cy="424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p>
          </p:txBody>
        </p:sp>
        <p:sp>
          <p:nvSpPr>
            <p:cNvPr id="291" name="Google Shape;291;p19"/>
            <p:cNvSpPr txBox="1"/>
            <p:nvPr/>
          </p:nvSpPr>
          <p:spPr>
            <a:xfrm>
              <a:off x="2026970" y="2359350"/>
              <a:ext cx="7953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Dealer</a:t>
              </a:r>
              <a:endParaRPr sz="900"/>
            </a:p>
          </p:txBody>
        </p:sp>
      </p:grpSp>
      <p:sp>
        <p:nvSpPr>
          <p:cNvPr id="292" name="Google Shape;292;p19"/>
          <p:cNvSpPr/>
          <p:nvPr/>
        </p:nvSpPr>
        <p:spPr>
          <a:xfrm>
            <a:off x="5423400" y="34271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19"/>
          <p:cNvSpPr/>
          <p:nvPr/>
        </p:nvSpPr>
        <p:spPr>
          <a:xfrm>
            <a:off x="5486400" y="35135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19"/>
          <p:cNvSpPr/>
          <p:nvPr/>
        </p:nvSpPr>
        <p:spPr>
          <a:xfrm>
            <a:off x="5586850" y="34652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19"/>
          <p:cNvSpPr/>
          <p:nvPr/>
        </p:nvSpPr>
        <p:spPr>
          <a:xfrm>
            <a:off x="5586850" y="3389075"/>
            <a:ext cx="269100" cy="86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19"/>
          <p:cNvSpPr/>
          <p:nvPr/>
        </p:nvSpPr>
        <p:spPr>
          <a:xfrm>
            <a:off x="959625" y="966925"/>
            <a:ext cx="6156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Menu</a:t>
            </a:r>
            <a:endParaRPr sz="900"/>
          </a:p>
        </p:txBody>
      </p:sp>
      <p:sp>
        <p:nvSpPr>
          <p:cNvPr id="297" name="Google Shape;297;p19"/>
          <p:cNvSpPr/>
          <p:nvPr/>
        </p:nvSpPr>
        <p:spPr>
          <a:xfrm>
            <a:off x="6805750" y="971025"/>
            <a:ext cx="615600" cy="2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Rules</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20"/>
          <p:cNvPicPr preferRelativeResize="0"/>
          <p:nvPr/>
        </p:nvPicPr>
        <p:blipFill rotWithShape="1">
          <a:blip r:embed="rId3">
            <a:alphaModFix/>
          </a:blip>
          <a:srcRect b="7241" l="0" r="0" t="8363"/>
          <a:stretch/>
        </p:blipFill>
        <p:spPr>
          <a:xfrm>
            <a:off x="0" y="0"/>
            <a:ext cx="9144003" cy="5143501"/>
          </a:xfrm>
          <a:prstGeom prst="rect">
            <a:avLst/>
          </a:prstGeom>
          <a:noFill/>
          <a:ln>
            <a:noFill/>
          </a:ln>
        </p:spPr>
      </p:pic>
      <p:sp>
        <p:nvSpPr>
          <p:cNvPr id="303" name="Google Shape;303;p20"/>
          <p:cNvSpPr txBox="1"/>
          <p:nvPr>
            <p:ph type="title"/>
          </p:nvPr>
        </p:nvSpPr>
        <p:spPr>
          <a:xfrm>
            <a:off x="120250" y="19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Game Features</a:t>
            </a:r>
            <a:endParaRPr>
              <a:solidFill>
                <a:schemeClr val="lt1"/>
              </a:solidFill>
              <a:highlight>
                <a:schemeClr val="dk1"/>
              </a:highlight>
            </a:endParaRPr>
          </a:p>
        </p:txBody>
      </p:sp>
      <p:sp>
        <p:nvSpPr>
          <p:cNvPr id="304" name="Google Shape;304;p20"/>
          <p:cNvSpPr/>
          <p:nvPr/>
        </p:nvSpPr>
        <p:spPr>
          <a:xfrm>
            <a:off x="875400" y="785075"/>
            <a:ext cx="7393200" cy="42585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AutoNum type="arabicParenR"/>
            </a:pPr>
            <a:r>
              <a:rPr lang="en" sz="1000">
                <a:solidFill>
                  <a:schemeClr val="dk1"/>
                </a:solidFill>
              </a:rPr>
              <a:t>Each player starts with </a:t>
            </a:r>
            <a:r>
              <a:rPr lang="en" sz="1000" u="sng">
                <a:solidFill>
                  <a:schemeClr val="dk1"/>
                </a:solidFill>
              </a:rPr>
              <a:t>2 cards</a:t>
            </a:r>
            <a:r>
              <a:rPr lang="en" sz="1000">
                <a:solidFill>
                  <a:schemeClr val="dk1"/>
                </a:solidFill>
              </a:rPr>
              <a:t> in their hands.</a:t>
            </a:r>
            <a:endParaRPr sz="1000"/>
          </a:p>
          <a:p>
            <a:pPr indent="-292100" lvl="0" marL="457200" rtl="0" algn="l">
              <a:lnSpc>
                <a:spcPct val="150000"/>
              </a:lnSpc>
              <a:spcBef>
                <a:spcPts val="0"/>
              </a:spcBef>
              <a:spcAft>
                <a:spcPts val="0"/>
              </a:spcAft>
              <a:buSzPts val="1000"/>
              <a:buAutoNum type="arabicParenR"/>
            </a:pPr>
            <a:r>
              <a:rPr lang="en" sz="1000"/>
              <a:t>The order of the game is </a:t>
            </a:r>
            <a:r>
              <a:rPr lang="en" sz="1000" u="sng"/>
              <a:t>clockwise</a:t>
            </a:r>
            <a:endParaRPr sz="1000" u="sng"/>
          </a:p>
          <a:p>
            <a:pPr indent="-292100" lvl="0" marL="457200" rtl="0" algn="l">
              <a:lnSpc>
                <a:spcPct val="150000"/>
              </a:lnSpc>
              <a:spcBef>
                <a:spcPts val="0"/>
              </a:spcBef>
              <a:spcAft>
                <a:spcPts val="0"/>
              </a:spcAft>
              <a:buSzPts val="1000"/>
              <a:buAutoNum type="arabicParenR"/>
            </a:pPr>
            <a:r>
              <a:rPr lang="en" sz="1000"/>
              <a:t>There are 4 phases of the game: preflop (before any cards shown), flop (first 3 card), turn (4th card), river (5th card)</a:t>
            </a:r>
            <a:endParaRPr sz="1000"/>
          </a:p>
          <a:p>
            <a:pPr indent="-292100" lvl="0" marL="457200" rtl="0" algn="l">
              <a:lnSpc>
                <a:spcPct val="150000"/>
              </a:lnSpc>
              <a:spcBef>
                <a:spcPts val="0"/>
              </a:spcBef>
              <a:spcAft>
                <a:spcPts val="0"/>
              </a:spcAft>
              <a:buSzPts val="1000"/>
              <a:buAutoNum type="arabicParenR"/>
            </a:pPr>
            <a:r>
              <a:rPr lang="en" sz="1000"/>
              <a:t>Every player starts with a fix amount of chip (representing money)</a:t>
            </a:r>
            <a:endParaRPr sz="1000"/>
          </a:p>
          <a:p>
            <a:pPr indent="-292100" lvl="0" marL="457200" rtl="0" algn="l">
              <a:lnSpc>
                <a:spcPct val="150000"/>
              </a:lnSpc>
              <a:spcBef>
                <a:spcPts val="0"/>
              </a:spcBef>
              <a:spcAft>
                <a:spcPts val="0"/>
              </a:spcAft>
              <a:buSzPts val="1000"/>
              <a:buAutoNum type="arabicParenR"/>
            </a:pPr>
            <a:r>
              <a:rPr lang="en" sz="1000"/>
              <a:t>For each hand, 2 players on the table are </a:t>
            </a:r>
            <a:r>
              <a:rPr lang="en" sz="1000"/>
              <a:t>obligated</a:t>
            </a:r>
            <a:r>
              <a:rPr lang="en" sz="1000"/>
              <a:t> to post a small or big blind (fixed amount of money to prevent game from plateauing). The blinds increases after a set amount of rounds. Generally, </a:t>
            </a:r>
            <a:r>
              <a:rPr lang="en" sz="1000"/>
              <a:t>the small blind is half of the big blind.</a:t>
            </a:r>
            <a:endParaRPr sz="1000"/>
          </a:p>
          <a:p>
            <a:pPr indent="-292100" lvl="0" marL="457200" rtl="0" algn="l">
              <a:lnSpc>
                <a:spcPct val="150000"/>
              </a:lnSpc>
              <a:spcBef>
                <a:spcPts val="0"/>
              </a:spcBef>
              <a:spcAft>
                <a:spcPts val="0"/>
              </a:spcAft>
              <a:buSzPts val="1000"/>
              <a:buAutoNum type="arabicParenR"/>
            </a:pPr>
            <a:r>
              <a:rPr lang="en" sz="1000"/>
              <a:t>A “dealer button” is placed on the table, which determines the position of the small/big blind, as well the last </a:t>
            </a:r>
            <a:r>
              <a:rPr lang="en" sz="1000" u="sng"/>
              <a:t>player to act.</a:t>
            </a:r>
            <a:r>
              <a:rPr lang="en" sz="1000"/>
              <a:t> At the start of a game, this position is determined randomly?</a:t>
            </a:r>
            <a:endParaRPr sz="1000"/>
          </a:p>
          <a:p>
            <a:pPr indent="-292100" lvl="0" marL="457200" rtl="0" algn="l">
              <a:lnSpc>
                <a:spcPct val="150000"/>
              </a:lnSpc>
              <a:spcBef>
                <a:spcPts val="0"/>
              </a:spcBef>
              <a:spcAft>
                <a:spcPts val="0"/>
              </a:spcAft>
              <a:buSzPts val="1000"/>
              <a:buAutoNum type="arabicParenR"/>
            </a:pPr>
            <a:r>
              <a:rPr lang="en" sz="1000"/>
              <a:t>The small blind is the next clockwise player to the dealer button, and the big blind is clockwise from the small blind</a:t>
            </a:r>
            <a:endParaRPr sz="1000"/>
          </a:p>
          <a:p>
            <a:pPr indent="-292100" lvl="0" marL="457200" rtl="0" algn="l">
              <a:lnSpc>
                <a:spcPct val="150000"/>
              </a:lnSpc>
              <a:spcBef>
                <a:spcPts val="0"/>
              </a:spcBef>
              <a:spcAft>
                <a:spcPts val="0"/>
              </a:spcAft>
              <a:buSzPts val="1000"/>
              <a:buAutoNum type="arabicParenR"/>
            </a:pPr>
            <a:r>
              <a:rPr lang="en" sz="1000"/>
              <a:t>Each player has 4 actions: call, raise, check, or fold.</a:t>
            </a:r>
            <a:endParaRPr sz="1000"/>
          </a:p>
          <a:p>
            <a:pPr indent="-292100" lvl="1" marL="914400" rtl="0" algn="l">
              <a:lnSpc>
                <a:spcPct val="150000"/>
              </a:lnSpc>
              <a:spcBef>
                <a:spcPts val="0"/>
              </a:spcBef>
              <a:spcAft>
                <a:spcPts val="0"/>
              </a:spcAft>
              <a:buSzPts val="1000"/>
              <a:buAutoNum type="alphaLcParenR"/>
            </a:pPr>
            <a:r>
              <a:rPr lang="en" sz="1000"/>
              <a:t>Call: match the amount from previous player</a:t>
            </a:r>
            <a:endParaRPr sz="1000"/>
          </a:p>
          <a:p>
            <a:pPr indent="-292100" lvl="1" marL="914400" rtl="0" algn="l">
              <a:lnSpc>
                <a:spcPct val="150000"/>
              </a:lnSpc>
              <a:spcBef>
                <a:spcPts val="0"/>
              </a:spcBef>
              <a:spcAft>
                <a:spcPts val="0"/>
              </a:spcAft>
              <a:buSzPts val="1000"/>
              <a:buAutoNum type="alphaLcParenR"/>
            </a:pPr>
            <a:r>
              <a:rPr lang="en" sz="1000"/>
              <a:t>Raise: increase the bet amount </a:t>
            </a:r>
            <a:endParaRPr sz="1000"/>
          </a:p>
          <a:p>
            <a:pPr indent="-292100" lvl="1" marL="914400" rtl="0" algn="l">
              <a:lnSpc>
                <a:spcPct val="150000"/>
              </a:lnSpc>
              <a:spcBef>
                <a:spcPts val="0"/>
              </a:spcBef>
              <a:spcAft>
                <a:spcPts val="0"/>
              </a:spcAft>
              <a:buSzPts val="1000"/>
              <a:buAutoNum type="alphaLcParenR"/>
            </a:pPr>
            <a:r>
              <a:rPr lang="en" sz="1000"/>
              <a:t>Bet: first player who makes the bet</a:t>
            </a:r>
            <a:endParaRPr sz="1000"/>
          </a:p>
          <a:p>
            <a:pPr indent="-292100" lvl="1" marL="914400" rtl="0" algn="l">
              <a:lnSpc>
                <a:spcPct val="150000"/>
              </a:lnSpc>
              <a:spcBef>
                <a:spcPts val="0"/>
              </a:spcBef>
              <a:spcAft>
                <a:spcPts val="0"/>
              </a:spcAft>
              <a:buSzPts val="1000"/>
              <a:buAutoNum type="alphaLcParenR"/>
            </a:pPr>
            <a:r>
              <a:rPr lang="en" sz="1000"/>
              <a:t>Check: passes an action to the next player without betting</a:t>
            </a:r>
            <a:endParaRPr sz="1000"/>
          </a:p>
          <a:p>
            <a:pPr indent="-292100" lvl="1" marL="914400" rtl="0" algn="l">
              <a:lnSpc>
                <a:spcPct val="150000"/>
              </a:lnSpc>
              <a:spcBef>
                <a:spcPts val="0"/>
              </a:spcBef>
              <a:spcAft>
                <a:spcPts val="0"/>
              </a:spcAft>
              <a:buSzPts val="1000"/>
              <a:buAutoNum type="alphaLcParenR"/>
            </a:pPr>
            <a:r>
              <a:rPr lang="en" sz="1000"/>
              <a:t>Fold: throw away the hand</a:t>
            </a:r>
            <a:endParaRPr sz="1000"/>
          </a:p>
          <a:p>
            <a:pPr indent="-292100" lvl="0" marL="457200" rtl="0" algn="l">
              <a:lnSpc>
                <a:spcPct val="150000"/>
              </a:lnSpc>
              <a:spcBef>
                <a:spcPts val="0"/>
              </a:spcBef>
              <a:spcAft>
                <a:spcPts val="0"/>
              </a:spcAft>
              <a:buSzPts val="1000"/>
              <a:buAutoNum type="arabicParenR"/>
            </a:pPr>
            <a:r>
              <a:rPr lang="en" sz="1000"/>
              <a:t>If the dealer button raises, it goes through the loop again, until the betting is “closed”, e.g reaches the dealer button again and no raises has been made.</a:t>
            </a:r>
            <a:endParaRPr sz="1000"/>
          </a:p>
          <a:p>
            <a:pPr indent="-292100" lvl="0" marL="457200" rtl="0" algn="l">
              <a:lnSpc>
                <a:spcPct val="150000"/>
              </a:lnSpc>
              <a:spcBef>
                <a:spcPts val="0"/>
              </a:spcBef>
              <a:spcAft>
                <a:spcPts val="0"/>
              </a:spcAft>
              <a:buSzPts val="1000"/>
              <a:buAutoNum type="arabicParenR"/>
            </a:pPr>
            <a:r>
              <a:rPr lang="en" sz="1000"/>
              <a:t>After every round, all cards are returned to the deck and shuffled again.</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21"/>
          <p:cNvPicPr preferRelativeResize="0"/>
          <p:nvPr/>
        </p:nvPicPr>
        <p:blipFill rotWithShape="1">
          <a:blip r:embed="rId3">
            <a:alphaModFix/>
          </a:blip>
          <a:srcRect b="7241" l="0" r="0" t="8363"/>
          <a:stretch/>
        </p:blipFill>
        <p:spPr>
          <a:xfrm>
            <a:off x="0" y="0"/>
            <a:ext cx="9144003" cy="5143501"/>
          </a:xfrm>
          <a:prstGeom prst="rect">
            <a:avLst/>
          </a:prstGeom>
          <a:noFill/>
          <a:ln>
            <a:noFill/>
          </a:ln>
        </p:spPr>
      </p:pic>
      <p:sp>
        <p:nvSpPr>
          <p:cNvPr id="310" name="Google Shape;310;p21"/>
          <p:cNvSpPr txBox="1"/>
          <p:nvPr>
            <p:ph type="title"/>
          </p:nvPr>
        </p:nvSpPr>
        <p:spPr>
          <a:xfrm>
            <a:off x="120250" y="19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Game Features</a:t>
            </a:r>
            <a:endParaRPr>
              <a:solidFill>
                <a:schemeClr val="lt1"/>
              </a:solidFill>
              <a:highlight>
                <a:schemeClr val="dk1"/>
              </a:highlight>
            </a:endParaRPr>
          </a:p>
        </p:txBody>
      </p:sp>
      <p:sp>
        <p:nvSpPr>
          <p:cNvPr id="311" name="Google Shape;311;p21"/>
          <p:cNvSpPr/>
          <p:nvPr/>
        </p:nvSpPr>
        <p:spPr>
          <a:xfrm>
            <a:off x="875400" y="1070525"/>
            <a:ext cx="7133700" cy="34959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t>Game Mechanics:</a:t>
            </a:r>
            <a:endParaRPr b="1" sz="1200"/>
          </a:p>
          <a:p>
            <a:pPr indent="-304800" lvl="0" marL="457200" rtl="0" algn="l">
              <a:lnSpc>
                <a:spcPct val="150000"/>
              </a:lnSpc>
              <a:spcBef>
                <a:spcPts val="0"/>
              </a:spcBef>
              <a:spcAft>
                <a:spcPts val="0"/>
              </a:spcAft>
              <a:buSzPts val="1200"/>
              <a:buChar char="●"/>
            </a:pPr>
            <a:r>
              <a:rPr lang="en" sz="1200"/>
              <a:t>Ab</a:t>
            </a:r>
            <a:r>
              <a:rPr lang="en" sz="1200"/>
              <a:t>ility to select 4 ac</a:t>
            </a:r>
            <a:r>
              <a:rPr lang="en" sz="1200"/>
              <a:t>tions: call, raise, check or fold</a:t>
            </a:r>
            <a:endParaRPr sz="1200"/>
          </a:p>
          <a:p>
            <a:pPr indent="-304800" lvl="0" marL="457200" rtl="0" algn="l">
              <a:lnSpc>
                <a:spcPct val="150000"/>
              </a:lnSpc>
              <a:spcBef>
                <a:spcPts val="0"/>
              </a:spcBef>
              <a:spcAft>
                <a:spcPts val="0"/>
              </a:spcAft>
              <a:buSzPts val="1200"/>
              <a:buChar char="●"/>
            </a:pPr>
            <a:r>
              <a:rPr lang="en" sz="1200"/>
              <a:t>Ability to raise as many chips as the player has in his stack</a:t>
            </a:r>
            <a:endParaRPr sz="1200"/>
          </a:p>
          <a:p>
            <a:pPr indent="-304800" lvl="0" marL="457200" rtl="0" algn="l">
              <a:lnSpc>
                <a:spcPct val="150000"/>
              </a:lnSpc>
              <a:spcBef>
                <a:spcPts val="0"/>
              </a:spcBef>
              <a:spcAft>
                <a:spcPts val="0"/>
              </a:spcAft>
              <a:buSzPts val="1200"/>
              <a:buChar char="●"/>
            </a:pPr>
            <a:r>
              <a:rPr lang="en" sz="1200"/>
              <a:t>If the user raises all of his chips, then it is called “all-in”</a:t>
            </a:r>
            <a:endParaRPr sz="1200"/>
          </a:p>
          <a:p>
            <a:pPr indent="-304800" lvl="0" marL="457200" rtl="0" algn="l">
              <a:lnSpc>
                <a:spcPct val="150000"/>
              </a:lnSpc>
              <a:spcBef>
                <a:spcPts val="0"/>
              </a:spcBef>
              <a:spcAft>
                <a:spcPts val="0"/>
              </a:spcAft>
              <a:buSzPts val="1200"/>
              <a:buChar char="●"/>
            </a:pPr>
            <a:r>
              <a:rPr lang="en" sz="1200"/>
              <a:t>In a “all-in” case for the user, cannot perform any action until the end of the round.</a:t>
            </a:r>
            <a:endParaRPr sz="1200"/>
          </a:p>
          <a:p>
            <a:pPr indent="-304800" lvl="0" marL="457200" rtl="0" algn="l">
              <a:lnSpc>
                <a:spcPct val="150000"/>
              </a:lnSpc>
              <a:spcBef>
                <a:spcPts val="0"/>
              </a:spcBef>
              <a:spcAft>
                <a:spcPts val="0"/>
              </a:spcAft>
              <a:buSzPts val="1200"/>
              <a:buChar char="●"/>
            </a:pPr>
            <a:r>
              <a:rPr lang="en" sz="1200"/>
              <a:t>The pot contains all money placed in bets, and will be given to the winner of the round.</a:t>
            </a:r>
            <a:endParaRPr sz="1200"/>
          </a:p>
          <a:p>
            <a:pPr indent="-304800" lvl="0" marL="457200" rtl="0" algn="l">
              <a:lnSpc>
                <a:spcPct val="150000"/>
              </a:lnSpc>
              <a:spcBef>
                <a:spcPts val="0"/>
              </a:spcBef>
              <a:spcAft>
                <a:spcPts val="0"/>
              </a:spcAft>
              <a:buSzPts val="1200"/>
              <a:buChar char="●"/>
            </a:pPr>
            <a:r>
              <a:rPr lang="en" sz="1200"/>
              <a:t>5 cards from the deck are placed face-up on the table in different stages (flop, turn, river)</a:t>
            </a:r>
            <a:endParaRPr sz="1200"/>
          </a:p>
          <a:p>
            <a:pPr indent="0" lvl="0" marL="0" rtl="0" algn="l">
              <a:lnSpc>
                <a:spcPct val="150000"/>
              </a:lnSpc>
              <a:spcBef>
                <a:spcPts val="0"/>
              </a:spcBef>
              <a:spcAft>
                <a:spcPts val="0"/>
              </a:spcAft>
              <a:buNone/>
            </a:pPr>
            <a:r>
              <a:rPr b="1" lang="en" sz="1200"/>
              <a:t>Gameplay:</a:t>
            </a:r>
            <a:endParaRPr b="1" sz="1200"/>
          </a:p>
          <a:p>
            <a:pPr indent="-304800" lvl="0" marL="457200" rtl="0" algn="l">
              <a:lnSpc>
                <a:spcPct val="150000"/>
              </a:lnSpc>
              <a:spcBef>
                <a:spcPts val="0"/>
              </a:spcBef>
              <a:spcAft>
                <a:spcPts val="0"/>
              </a:spcAft>
              <a:buSzPts val="1200"/>
              <a:buChar char="●"/>
            </a:pPr>
            <a:r>
              <a:rPr lang="en" sz="1200"/>
              <a:t>Objective is to be the last player standing (the player that keeps all the chip/money)</a:t>
            </a:r>
            <a:endParaRPr sz="1200"/>
          </a:p>
          <a:p>
            <a:pPr indent="-304800" lvl="0" marL="457200" rtl="0" algn="l">
              <a:lnSpc>
                <a:spcPct val="150000"/>
              </a:lnSpc>
              <a:spcBef>
                <a:spcPts val="0"/>
              </a:spcBef>
              <a:spcAft>
                <a:spcPts val="0"/>
              </a:spcAft>
              <a:buSzPts val="1200"/>
              <a:buChar char="●"/>
            </a:pPr>
            <a:r>
              <a:rPr lang="en" sz="1200"/>
              <a:t>When a player no longer has any chip, he leaves the game (and his game ranking is shown)</a:t>
            </a:r>
            <a:endParaRPr sz="1200"/>
          </a:p>
          <a:p>
            <a:pPr indent="0" lvl="0" marL="0" rtl="0" algn="l">
              <a:lnSpc>
                <a:spcPct val="150000"/>
              </a:lnSpc>
              <a:spcBef>
                <a:spcPts val="0"/>
              </a:spcBef>
              <a:spcAft>
                <a:spcPts val="0"/>
              </a:spcAft>
              <a:buNone/>
            </a:pPr>
            <a:r>
              <a:rPr b="1" lang="en" sz="1200"/>
              <a:t>Hand Scoring:</a:t>
            </a:r>
            <a:endParaRPr b="1" sz="1200"/>
          </a:p>
          <a:p>
            <a:pPr indent="-304800" lvl="0" marL="457200" rtl="0" algn="l">
              <a:lnSpc>
                <a:spcPct val="150000"/>
              </a:lnSpc>
              <a:spcBef>
                <a:spcPts val="0"/>
              </a:spcBef>
              <a:spcAft>
                <a:spcPts val="0"/>
              </a:spcAft>
              <a:buSzPts val="1200"/>
              <a:buChar char="●"/>
            </a:pPr>
            <a:r>
              <a:rPr lang="en" sz="1200"/>
              <a:t>Implement a scoring system that calculates the strength of each player hand + community cards</a:t>
            </a:r>
            <a:endParaRPr sz="1200"/>
          </a:p>
          <a:p>
            <a:pPr indent="0" lvl="0" marL="0" rtl="0" algn="l">
              <a:lnSpc>
                <a:spcPct val="150000"/>
              </a:lnSpc>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